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309" r:id="rId7"/>
    <p:sldId id="298" r:id="rId8"/>
    <p:sldId id="311" r:id="rId9"/>
    <p:sldId id="265" r:id="rId10"/>
    <p:sldId id="266" r:id="rId11"/>
    <p:sldId id="303" r:id="rId12"/>
    <p:sldId id="268" r:id="rId13"/>
    <p:sldId id="312" r:id="rId14"/>
    <p:sldId id="295" r:id="rId15"/>
    <p:sldId id="272" r:id="rId16"/>
    <p:sldId id="273" r:id="rId17"/>
    <p:sldId id="308" r:id="rId18"/>
    <p:sldId id="296" r:id="rId19"/>
    <p:sldId id="274" r:id="rId20"/>
    <p:sldId id="275" r:id="rId21"/>
    <p:sldId id="276" r:id="rId22"/>
    <p:sldId id="299" r:id="rId23"/>
    <p:sldId id="300" r:id="rId24"/>
    <p:sldId id="301" r:id="rId25"/>
    <p:sldId id="277" r:id="rId26"/>
    <p:sldId id="278" r:id="rId27"/>
    <p:sldId id="306" r:id="rId28"/>
    <p:sldId id="280" r:id="rId29"/>
    <p:sldId id="281" r:id="rId30"/>
    <p:sldId id="305" r:id="rId31"/>
    <p:sldId id="283" r:id="rId32"/>
    <p:sldId id="284" r:id="rId33"/>
    <p:sldId id="285" r:id="rId34"/>
    <p:sldId id="286" r:id="rId35"/>
    <p:sldId id="287" r:id="rId36"/>
    <p:sldId id="288" r:id="rId37"/>
    <p:sldId id="304" r:id="rId38"/>
    <p:sldId id="290" r:id="rId39"/>
  </p:sldIdLst>
  <p:sldSz cx="9144000" cy="5143500" type="screen16x9"/>
  <p:notesSz cx="6858000" cy="9144000"/>
  <p:defaultTextStyle>
    <a:defPPr>
      <a:defRPr lang="fr-FR"/>
    </a:defPPr>
    <a:lvl1pPr marL="0" algn="l" defTabSz="779074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538" algn="l" defTabSz="779074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074" algn="l" defTabSz="779074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612" algn="l" defTabSz="779074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149" algn="l" defTabSz="779074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7686" algn="l" defTabSz="779074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223" algn="l" defTabSz="779074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6760" algn="l" defTabSz="779074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6298" algn="l" defTabSz="779074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D90"/>
    <a:srgbClr val="87BEBE"/>
    <a:srgbClr val="BECD2D"/>
    <a:srgbClr val="505096"/>
    <a:srgbClr val="D26E14"/>
    <a:srgbClr val="C30014"/>
    <a:srgbClr val="C81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2"/>
    <p:restoredTop sz="94631"/>
  </p:normalViewPr>
  <p:slideViewPr>
    <p:cSldViewPr snapToGrid="0" snapToObjects="1">
      <p:cViewPr>
        <p:scale>
          <a:sx n="100" d="100"/>
          <a:sy n="100" d="100"/>
        </p:scale>
        <p:origin x="-1400" y="-1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ad2data\DATA\03-I2T\05-VEILLE\Stats%20eco%20TLS\Toulouse%20Trendeo%20cr&#233;ation%20d'emploi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96216508909019"/>
          <c:y val="0.0416722528224639"/>
          <c:w val="0.945691219321024"/>
          <c:h val="0.821875297116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Feuil2!$B$1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Feuil2!$A$2:$A$9</c:f>
              <c:strCache>
                <c:ptCount val="8"/>
                <c:pt idx="0">
                  <c:v>Toulouse</c:v>
                </c:pt>
                <c:pt idx="1">
                  <c:v>Bordeaux</c:v>
                </c:pt>
                <c:pt idx="2">
                  <c:v>Lyon</c:v>
                </c:pt>
                <c:pt idx="3">
                  <c:v>Nantes</c:v>
                </c:pt>
                <c:pt idx="4">
                  <c:v>Rennes</c:v>
                </c:pt>
                <c:pt idx="5">
                  <c:v>Paris</c:v>
                </c:pt>
                <c:pt idx="6">
                  <c:v>Lille</c:v>
                </c:pt>
                <c:pt idx="7">
                  <c:v>Montpellier</c:v>
                </c:pt>
              </c:strCache>
            </c:strRef>
          </c:cat>
          <c:val>
            <c:numRef>
              <c:f>Feuil2!$B$2:$B$9</c:f>
              <c:numCache>
                <c:formatCode>General</c:formatCode>
                <c:ptCount val="8"/>
                <c:pt idx="0">
                  <c:v>6153.0</c:v>
                </c:pt>
                <c:pt idx="1">
                  <c:v>6808.0</c:v>
                </c:pt>
                <c:pt idx="2">
                  <c:v>5388.0</c:v>
                </c:pt>
                <c:pt idx="3">
                  <c:v>2760.0</c:v>
                </c:pt>
                <c:pt idx="4">
                  <c:v>3426.0</c:v>
                </c:pt>
                <c:pt idx="5">
                  <c:v>1955.0</c:v>
                </c:pt>
                <c:pt idx="6">
                  <c:v>2154.0</c:v>
                </c:pt>
                <c:pt idx="7">
                  <c:v>1459.0</c:v>
                </c:pt>
              </c:numCache>
            </c:numRef>
          </c:val>
        </c:ser>
        <c:ser>
          <c:idx val="1"/>
          <c:order val="1"/>
          <c:tx>
            <c:strRef>
              <c:f>Feuil2!$C$1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Feuil2!$A$2:$A$9</c:f>
              <c:strCache>
                <c:ptCount val="8"/>
                <c:pt idx="0">
                  <c:v>Toulouse</c:v>
                </c:pt>
                <c:pt idx="1">
                  <c:v>Bordeaux</c:v>
                </c:pt>
                <c:pt idx="2">
                  <c:v>Lyon</c:v>
                </c:pt>
                <c:pt idx="3">
                  <c:v>Nantes</c:v>
                </c:pt>
                <c:pt idx="4">
                  <c:v>Rennes</c:v>
                </c:pt>
                <c:pt idx="5">
                  <c:v>Paris</c:v>
                </c:pt>
                <c:pt idx="6">
                  <c:v>Lille</c:v>
                </c:pt>
                <c:pt idx="7">
                  <c:v>Montpellier</c:v>
                </c:pt>
              </c:strCache>
            </c:strRef>
          </c:cat>
          <c:val>
            <c:numRef>
              <c:f>Feuil2!$C$2:$C$9</c:f>
              <c:numCache>
                <c:formatCode>General</c:formatCode>
                <c:ptCount val="8"/>
                <c:pt idx="0">
                  <c:v>5121.0</c:v>
                </c:pt>
                <c:pt idx="1">
                  <c:v>3765.0</c:v>
                </c:pt>
                <c:pt idx="2">
                  <c:v>508.0</c:v>
                </c:pt>
                <c:pt idx="3">
                  <c:v>4362.0</c:v>
                </c:pt>
                <c:pt idx="4">
                  <c:v>1768.0</c:v>
                </c:pt>
                <c:pt idx="5">
                  <c:v>-6984.0</c:v>
                </c:pt>
                <c:pt idx="6">
                  <c:v>876.0</c:v>
                </c:pt>
                <c:pt idx="7">
                  <c:v>1446.0</c:v>
                </c:pt>
              </c:numCache>
            </c:numRef>
          </c:val>
        </c:ser>
        <c:ser>
          <c:idx val="2"/>
          <c:order val="2"/>
          <c:tx>
            <c:strRef>
              <c:f>Feuil2!$D$1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Feuil2!$A$2:$A$9</c:f>
              <c:strCache>
                <c:ptCount val="8"/>
                <c:pt idx="0">
                  <c:v>Toulouse</c:v>
                </c:pt>
                <c:pt idx="1">
                  <c:v>Bordeaux</c:v>
                </c:pt>
                <c:pt idx="2">
                  <c:v>Lyon</c:v>
                </c:pt>
                <c:pt idx="3">
                  <c:v>Nantes</c:v>
                </c:pt>
                <c:pt idx="4">
                  <c:v>Rennes</c:v>
                </c:pt>
                <c:pt idx="5">
                  <c:v>Paris</c:v>
                </c:pt>
                <c:pt idx="6">
                  <c:v>Lille</c:v>
                </c:pt>
                <c:pt idx="7">
                  <c:v>Montpellier</c:v>
                </c:pt>
              </c:strCache>
            </c:strRef>
          </c:cat>
          <c:val>
            <c:numRef>
              <c:f>Feuil2!$D$2:$D$9</c:f>
              <c:numCache>
                <c:formatCode>General</c:formatCode>
                <c:ptCount val="8"/>
                <c:pt idx="0">
                  <c:v>4127.0</c:v>
                </c:pt>
                <c:pt idx="1">
                  <c:v>2411.0</c:v>
                </c:pt>
                <c:pt idx="2">
                  <c:v>3899.0</c:v>
                </c:pt>
                <c:pt idx="3">
                  <c:v>1877.0</c:v>
                </c:pt>
                <c:pt idx="4">
                  <c:v>1320.0</c:v>
                </c:pt>
                <c:pt idx="5">
                  <c:v>10510.0</c:v>
                </c:pt>
                <c:pt idx="6">
                  <c:v>2389.0</c:v>
                </c:pt>
                <c:pt idx="7">
                  <c:v>1200.0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6721256"/>
        <c:axId val="-2036718248"/>
      </c:barChart>
      <c:lineChart>
        <c:grouping val="standard"/>
        <c:varyColors val="0"/>
        <c:ser>
          <c:idx val="3"/>
          <c:order val="3"/>
          <c:tx>
            <c:strRef>
              <c:f>Feuil2!$E$1</c:f>
              <c:strCache>
                <c:ptCount val="1"/>
                <c:pt idx="0">
                  <c:v>Total 15-17</c:v>
                </c:pt>
              </c:strCache>
            </c:strRef>
          </c:tx>
          <c:marker>
            <c:symbol val="diamond"/>
            <c:size val="5"/>
          </c:marker>
          <c:dLbls>
            <c:dLbl>
              <c:idx val="0"/>
              <c:layout/>
              <c:tx>
                <c:rich>
                  <a:bodyPr/>
                  <a:lstStyle/>
                  <a:p>
                    <a:pPr algn="ctr" rtl="0">
                      <a:defRPr lang="fr-FR" sz="900" b="1" i="0" u="none" strike="noStrike" kern="1200" baseline="0">
                        <a:solidFill>
                          <a:srgbClr val="A92D9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15401*</a:t>
                    </a:r>
                    <a:endParaRPr lang="en-US"/>
                  </a:p>
                </c:rich>
              </c:tx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Feuil2!$A$2:$A$9</c:f>
              <c:strCache>
                <c:ptCount val="8"/>
                <c:pt idx="0">
                  <c:v>Toulouse</c:v>
                </c:pt>
                <c:pt idx="1">
                  <c:v>Bordeaux</c:v>
                </c:pt>
                <c:pt idx="2">
                  <c:v>Lyon</c:v>
                </c:pt>
                <c:pt idx="3">
                  <c:v>Nantes</c:v>
                </c:pt>
                <c:pt idx="4">
                  <c:v>Rennes</c:v>
                </c:pt>
                <c:pt idx="5">
                  <c:v>Paris</c:v>
                </c:pt>
                <c:pt idx="6">
                  <c:v>Lille</c:v>
                </c:pt>
                <c:pt idx="7">
                  <c:v>Montpellier</c:v>
                </c:pt>
              </c:strCache>
            </c:strRef>
          </c:cat>
          <c:val>
            <c:numRef>
              <c:f>Feuil2!$E$2:$E$9</c:f>
              <c:numCache>
                <c:formatCode>General</c:formatCode>
                <c:ptCount val="8"/>
                <c:pt idx="0">
                  <c:v>15401.0</c:v>
                </c:pt>
                <c:pt idx="1">
                  <c:v>12984.0</c:v>
                </c:pt>
                <c:pt idx="2">
                  <c:v>9795.0</c:v>
                </c:pt>
                <c:pt idx="3">
                  <c:v>8999.0</c:v>
                </c:pt>
                <c:pt idx="4">
                  <c:v>6514.0</c:v>
                </c:pt>
                <c:pt idx="5">
                  <c:v>5481.0</c:v>
                </c:pt>
                <c:pt idx="6">
                  <c:v>5419.0</c:v>
                </c:pt>
                <c:pt idx="7">
                  <c:v>4105.0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6721256"/>
        <c:axId val="-2036718248"/>
      </c:lineChart>
      <c:catAx>
        <c:axId val="-2036721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36718248"/>
        <c:crosses val="autoZero"/>
        <c:auto val="1"/>
        <c:lblAlgn val="ctr"/>
        <c:lblOffset val="100"/>
        <c:noMultiLvlLbl val="0"/>
      </c:catAx>
      <c:valAx>
        <c:axId val="-2036718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36721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8687826833559"/>
          <c:y val="0.761061714490116"/>
          <c:w val="0.513351375243816"/>
          <c:h val="0.1533909692501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10C66-8027-4AAD-BEC9-AD452E0D60D3}" type="datetimeFigureOut">
              <a:rPr lang="fr-FR" smtClean="0"/>
              <a:t>09/05/18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A5826-5D06-44D3-8BA3-6BCA91009A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1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3AF8D-4BB6-4053-A7B3-710A83B18A4C}" type="datetimeFigureOut">
              <a:rPr lang="fr-FR" smtClean="0"/>
              <a:t>09/05/18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6DAC-4DAB-44F7-B1EE-6C1C3F56C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89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Airbus Group world HQs: </a:t>
            </a:r>
            <a:r>
              <a:rPr lang="en-US" b="1" dirty="0" smtClean="0">
                <a:solidFill>
                  <a:srgbClr val="A82F89"/>
                </a:solidFill>
              </a:rPr>
              <a:t>27,000</a:t>
            </a:r>
            <a:r>
              <a:rPr lang="en-US" dirty="0" smtClean="0"/>
              <a:t> employees in Toulouse </a:t>
            </a:r>
          </a:p>
          <a:p>
            <a:r>
              <a:rPr lang="en-US" b="1" dirty="0" smtClean="0">
                <a:solidFill>
                  <a:srgbClr val="A82F89"/>
                </a:solidFill>
              </a:rPr>
              <a:t>85 000</a:t>
            </a:r>
            <a:r>
              <a:rPr lang="en-US" dirty="0" smtClean="0"/>
              <a:t> indirect jobs in </a:t>
            </a:r>
            <a:r>
              <a:rPr lang="en-US" b="1" dirty="0" smtClean="0">
                <a:solidFill>
                  <a:srgbClr val="A82F89"/>
                </a:solidFill>
              </a:rPr>
              <a:t>700</a:t>
            </a:r>
            <a:r>
              <a:rPr lang="en-US" dirty="0" smtClean="0"/>
              <a:t> companies</a:t>
            </a:r>
          </a:p>
          <a:p>
            <a:r>
              <a:rPr lang="en-US" b="1" dirty="0" smtClean="0">
                <a:solidFill>
                  <a:srgbClr val="A82F89"/>
                </a:solidFill>
              </a:rPr>
              <a:t>25%</a:t>
            </a:r>
            <a:r>
              <a:rPr lang="en-US" dirty="0" smtClean="0"/>
              <a:t> of French R&amp;D in aeronautics and space (€2bn from Airbus Aircraft/year)</a:t>
            </a:r>
          </a:p>
          <a:p>
            <a:r>
              <a:rPr lang="en-US" b="1" dirty="0" smtClean="0">
                <a:solidFill>
                  <a:srgbClr val="A82F89"/>
                </a:solidFill>
              </a:rPr>
              <a:t>635</a:t>
            </a:r>
            <a:r>
              <a:rPr lang="en-US" dirty="0" smtClean="0"/>
              <a:t> planes delivered from Toulouse in </a:t>
            </a:r>
            <a:r>
              <a:rPr lang="en-US" b="1" dirty="0" smtClean="0">
                <a:solidFill>
                  <a:srgbClr val="A82F89"/>
                </a:solidFill>
              </a:rPr>
              <a:t>2015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A82F89"/>
                </a:solidFill>
              </a:rPr>
              <a:t>10 000</a:t>
            </a:r>
            <a:r>
              <a:rPr lang="en-US" b="1" baseline="30000" dirty="0" smtClean="0">
                <a:solidFill>
                  <a:srgbClr val="A82F89"/>
                </a:solidFill>
              </a:rPr>
              <a:t>th</a:t>
            </a:r>
            <a:r>
              <a:rPr lang="en-US" b="1" dirty="0" smtClean="0">
                <a:solidFill>
                  <a:srgbClr val="A82F89"/>
                </a:solidFill>
              </a:rPr>
              <a:t> </a:t>
            </a:r>
            <a:r>
              <a:rPr lang="en-US" dirty="0" smtClean="0"/>
              <a:t>plane delivered from Toulouse in October 2016</a:t>
            </a:r>
          </a:p>
          <a:p>
            <a:r>
              <a:rPr lang="en-US" dirty="0" smtClean="0"/>
              <a:t>Two main sites dedicated to aeronautics:</a:t>
            </a:r>
          </a:p>
          <a:p>
            <a:pPr lvl="1"/>
            <a:r>
              <a:rPr lang="en-US" dirty="0" smtClean="0"/>
              <a:t>St Martin du Touch: </a:t>
            </a:r>
            <a:r>
              <a:rPr lang="en-US" b="1" dirty="0" smtClean="0">
                <a:solidFill>
                  <a:srgbClr val="A82F89"/>
                </a:solidFill>
              </a:rPr>
              <a:t>1</a:t>
            </a:r>
            <a:r>
              <a:rPr lang="en-US" b="1" baseline="30000" dirty="0" smtClean="0">
                <a:solidFill>
                  <a:srgbClr val="A82F89"/>
                </a:solidFill>
              </a:rPr>
              <a:t>st</a:t>
            </a:r>
            <a:r>
              <a:rPr lang="en-US" b="1" dirty="0" smtClean="0">
                <a:solidFill>
                  <a:srgbClr val="A82F89"/>
                </a:solidFill>
              </a:rPr>
              <a:t> </a:t>
            </a:r>
            <a:r>
              <a:rPr lang="en-US" dirty="0" smtClean="0"/>
              <a:t>French industrial plant with 650ha et 40.000 employees</a:t>
            </a:r>
          </a:p>
          <a:p>
            <a:pPr lvl="1"/>
            <a:r>
              <a:rPr lang="en-US" dirty="0" smtClean="0"/>
              <a:t>Toulouse Aerospace: New research and development campus in aeronautics, space and embedded systems of </a:t>
            </a:r>
            <a:r>
              <a:rPr lang="en-US" b="1" dirty="0" smtClean="0">
                <a:solidFill>
                  <a:srgbClr val="A82F89"/>
                </a:solidFill>
              </a:rPr>
              <a:t>56ha</a:t>
            </a:r>
          </a:p>
          <a:p>
            <a:r>
              <a:rPr lang="en-US" dirty="0" smtClean="0"/>
              <a:t>Key industrial steps in Toulouse: </a:t>
            </a:r>
            <a:br>
              <a:rPr lang="en-US" dirty="0" smtClean="0"/>
            </a:br>
            <a:r>
              <a:rPr lang="en-US" dirty="0" smtClean="0"/>
              <a:t>Design, final assembling, flight tests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6DAC-4DAB-44F7-B1EE-6C1C3F56CB3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2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major activities to support your business &amp; innovation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care and clinical research (IUCT-O)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 research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CNRS, UPS – CRCT, ITAV…)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Private research (Pierre Fabre,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Evotec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Cyclopharma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EFS…)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 and technological transfer (incubator…)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organization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Oncorésonnance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UPS)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Supportive network (CBS cluster, TCS foundation)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Logistics support (hotels, restaurants…)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+evolution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medical research centers à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l’exterieur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6DAC-4DAB-44F7-B1EE-6C1C3F56CB3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7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/>
          <a:stretch/>
        </p:blipFill>
        <p:spPr>
          <a:xfrm>
            <a:off x="0" y="0"/>
            <a:ext cx="91432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46687" y="2248702"/>
            <a:ext cx="3002573" cy="215894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 algn="r">
              <a:defRPr sz="1800" b="0" i="0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794" y="37951"/>
            <a:ext cx="6480048" cy="21610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366" y="4717479"/>
            <a:ext cx="2827209" cy="27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6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4"/>
          <p:cNvSpPr>
            <a:spLocks noGrp="1"/>
          </p:cNvSpPr>
          <p:nvPr>
            <p:ph type="pic" sz="quarter" idx="18"/>
          </p:nvPr>
        </p:nvSpPr>
        <p:spPr>
          <a:xfrm>
            <a:off x="4572000" y="0"/>
            <a:ext cx="4572000" cy="5143500"/>
          </a:xfrm>
        </p:spPr>
        <p:txBody>
          <a:bodyPr anchor="ctr"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77" y="131180"/>
            <a:ext cx="2460268" cy="6682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4766377"/>
            <a:ext cx="862300" cy="24886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8765931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4" hasCustomPrompt="1"/>
          </p:nvPr>
        </p:nvSpPr>
        <p:spPr>
          <a:xfrm>
            <a:off x="857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07363" y="939373"/>
            <a:ext cx="4264637" cy="368619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412575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07363" y="1457325"/>
            <a:ext cx="4264637" cy="2919464"/>
          </a:xfrm>
        </p:spPr>
        <p:txBody>
          <a:bodyPr>
            <a:noAutofit/>
          </a:bodyPr>
          <a:lstStyle>
            <a:lvl1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0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72000" cy="5143500"/>
          </a:xfrm>
        </p:spPr>
        <p:txBody>
          <a:bodyPr anchor="ctr"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000" y="131180"/>
            <a:ext cx="2460268" cy="66820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4752974" y="939373"/>
            <a:ext cx="4391025" cy="368619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752973" y="1457325"/>
            <a:ext cx="4152902" cy="2919464"/>
          </a:xfrm>
        </p:spPr>
        <p:txBody>
          <a:bodyPr>
            <a:noAutofit/>
          </a:bodyPr>
          <a:lstStyle>
            <a:lvl1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69716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4860000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7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000" y="131180"/>
            <a:ext cx="2460268" cy="66820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4752974" y="939373"/>
            <a:ext cx="4391025" cy="368619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752973" y="1457325"/>
            <a:ext cx="4152902" cy="2919464"/>
          </a:xfrm>
        </p:spPr>
        <p:txBody>
          <a:bodyPr>
            <a:noAutofit/>
          </a:bodyPr>
          <a:lstStyle>
            <a:lvl1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69716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4860000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  4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72000" cy="2574000"/>
          </a:xfrm>
        </p:spPr>
        <p:txBody>
          <a:bodyPr anchor="ctr"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20"/>
          </p:nvPr>
        </p:nvSpPr>
        <p:spPr>
          <a:xfrm>
            <a:off x="3" y="2576250"/>
            <a:ext cx="4572000" cy="2574000"/>
          </a:xfrm>
        </p:spPr>
        <p:txBody>
          <a:bodyPr anchor="ctr"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0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77" y="131180"/>
            <a:ext cx="2460268" cy="6682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4766377"/>
            <a:ext cx="862300" cy="24886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8765931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4" hasCustomPrompt="1"/>
          </p:nvPr>
        </p:nvSpPr>
        <p:spPr>
          <a:xfrm>
            <a:off x="857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07363" y="939373"/>
            <a:ext cx="4264637" cy="368619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412575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07363" y="1457325"/>
            <a:ext cx="4264637" cy="2919464"/>
          </a:xfrm>
        </p:spPr>
        <p:txBody>
          <a:bodyPr>
            <a:noAutofit/>
          </a:bodyPr>
          <a:lstStyle>
            <a:lvl1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8"/>
          </p:nvPr>
        </p:nvSpPr>
        <p:spPr>
          <a:xfrm>
            <a:off x="4572000" y="0"/>
            <a:ext cx="4572000" cy="2574000"/>
          </a:xfrm>
        </p:spPr>
        <p:txBody>
          <a:bodyPr anchor="ctr"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9"/>
          </p:nvPr>
        </p:nvSpPr>
        <p:spPr>
          <a:xfrm>
            <a:off x="4572001" y="2569501"/>
            <a:ext cx="4572000" cy="2574000"/>
          </a:xfrm>
        </p:spPr>
        <p:txBody>
          <a:bodyPr anchor="ctr"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83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2 photos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4"/>
          <p:cNvSpPr>
            <a:spLocks noGrp="1"/>
          </p:cNvSpPr>
          <p:nvPr>
            <p:ph type="pic" sz="quarter" idx="20"/>
          </p:nvPr>
        </p:nvSpPr>
        <p:spPr>
          <a:xfrm>
            <a:off x="4572000" y="3314700"/>
            <a:ext cx="4571999" cy="18287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07363" y="939373"/>
            <a:ext cx="8418409" cy="368619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63" y="1457325"/>
            <a:ext cx="8418408" cy="1857376"/>
          </a:xfrm>
        </p:spPr>
        <p:txBody>
          <a:bodyPr>
            <a:noAutofit/>
          </a:bodyPr>
          <a:lstStyle>
            <a:lvl1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77" y="131180"/>
            <a:ext cx="2460268" cy="66820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412575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857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21"/>
          </p:nvPr>
        </p:nvSpPr>
        <p:spPr>
          <a:xfrm>
            <a:off x="3" y="3314701"/>
            <a:ext cx="4572000" cy="18288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400" y="252000"/>
            <a:ext cx="862300" cy="2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 2 photos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4"/>
          <p:cNvSpPr>
            <a:spLocks noGrp="1"/>
          </p:cNvSpPr>
          <p:nvPr>
            <p:ph type="pic" sz="quarter" idx="20"/>
          </p:nvPr>
        </p:nvSpPr>
        <p:spPr>
          <a:xfrm>
            <a:off x="4572000" y="3314700"/>
            <a:ext cx="4571999" cy="18287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07363" y="939373"/>
            <a:ext cx="8418409" cy="368619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77" y="131180"/>
            <a:ext cx="2460268" cy="66820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412575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857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21"/>
          </p:nvPr>
        </p:nvSpPr>
        <p:spPr>
          <a:xfrm>
            <a:off x="3" y="3314701"/>
            <a:ext cx="4572000" cy="18288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400" y="252000"/>
            <a:ext cx="862300" cy="248862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83538" y="1457325"/>
            <a:ext cx="4388462" cy="1857374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4572000" y="1457325"/>
            <a:ext cx="4333770" cy="1857374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9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us photos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83538" y="1457325"/>
            <a:ext cx="2700000" cy="1857374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07363" y="939373"/>
            <a:ext cx="8418409" cy="368619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77" y="131180"/>
            <a:ext cx="2460268" cy="66820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412575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857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400" y="252000"/>
            <a:ext cx="862300" cy="248862"/>
          </a:xfrm>
          <a:prstGeom prst="rect">
            <a:avLst/>
          </a:prstGeom>
        </p:spPr>
      </p:pic>
      <p:sp>
        <p:nvSpPr>
          <p:cNvPr id="15" name="Espace réservé pour une image  4"/>
          <p:cNvSpPr>
            <a:spLocks noGrp="1"/>
          </p:cNvSpPr>
          <p:nvPr>
            <p:ph type="pic" sz="quarter" idx="23"/>
          </p:nvPr>
        </p:nvSpPr>
        <p:spPr>
          <a:xfrm>
            <a:off x="0" y="3314699"/>
            <a:ext cx="3045600" cy="182880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16" name="Espace réservé pour une image  4"/>
          <p:cNvSpPr>
            <a:spLocks noGrp="1"/>
          </p:cNvSpPr>
          <p:nvPr>
            <p:ph type="pic" sz="quarter" idx="24"/>
          </p:nvPr>
        </p:nvSpPr>
        <p:spPr>
          <a:xfrm>
            <a:off x="3045600" y="3314700"/>
            <a:ext cx="3045600" cy="182880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17" name="Espace réservé pour une image  4"/>
          <p:cNvSpPr>
            <a:spLocks noGrp="1"/>
          </p:cNvSpPr>
          <p:nvPr>
            <p:ph type="pic" sz="quarter" idx="25"/>
          </p:nvPr>
        </p:nvSpPr>
        <p:spPr>
          <a:xfrm>
            <a:off x="6091200" y="3314700"/>
            <a:ext cx="3052725" cy="182880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22" name="Content Placeholder 2"/>
          <p:cNvSpPr>
            <a:spLocks noGrp="1"/>
          </p:cNvSpPr>
          <p:nvPr>
            <p:ph idx="21"/>
          </p:nvPr>
        </p:nvSpPr>
        <p:spPr>
          <a:xfrm>
            <a:off x="3207525" y="1457325"/>
            <a:ext cx="2700000" cy="1857374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22"/>
          </p:nvPr>
        </p:nvSpPr>
        <p:spPr>
          <a:xfrm>
            <a:off x="6205770" y="1457325"/>
            <a:ext cx="2700000" cy="1857374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9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252000" y="1457325"/>
            <a:ext cx="2700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3207525" y="1457325"/>
            <a:ext cx="2700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6156000" y="1457325"/>
            <a:ext cx="2700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07363" y="939373"/>
            <a:ext cx="8418409" cy="368619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77" y="131180"/>
            <a:ext cx="2460268" cy="66820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412575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857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97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252000" y="1457325"/>
            <a:ext cx="1980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2448000" y="1457325"/>
            <a:ext cx="1980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4644000" y="1457325"/>
            <a:ext cx="1980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07363" y="939373"/>
            <a:ext cx="8418409" cy="368619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77" y="131180"/>
            <a:ext cx="2460268" cy="66820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412575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857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5" name="Content Placeholder 2"/>
          <p:cNvSpPr>
            <a:spLocks noGrp="1"/>
          </p:cNvSpPr>
          <p:nvPr>
            <p:ph idx="23"/>
          </p:nvPr>
        </p:nvSpPr>
        <p:spPr>
          <a:xfrm>
            <a:off x="6840000" y="1457325"/>
            <a:ext cx="1980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7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83538" y="1457325"/>
            <a:ext cx="1728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1930588" y="1457325"/>
            <a:ext cx="1728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3677638" y="1457325"/>
            <a:ext cx="1728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3"/>
          </p:nvPr>
        </p:nvSpPr>
        <p:spPr>
          <a:xfrm>
            <a:off x="5424688" y="1460948"/>
            <a:ext cx="1728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7171738" y="1460948"/>
            <a:ext cx="1728000" cy="3355182"/>
          </a:xfrm>
        </p:spPr>
        <p:txBody>
          <a:bodyPr>
            <a:noAutofit/>
          </a:bodyPr>
          <a:lstStyle>
            <a:lvl1pPr marL="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just">
              <a:spcBef>
                <a:spcPts val="300"/>
              </a:spcBef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07363" y="939373"/>
            <a:ext cx="8418409" cy="368619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77" y="131180"/>
            <a:ext cx="2460268" cy="66820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412575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857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355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static.ladepeche.fr/content/media/image/zoom/2017/03/15/2243997-toulouse-libeskind-compagnie-de-phalsbourg-2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32772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000120" y="884582"/>
            <a:ext cx="5121903" cy="374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731" y="1993106"/>
            <a:ext cx="3807070" cy="2639616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984940" y="1908587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17" y="1094436"/>
            <a:ext cx="998806" cy="8115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299" y="609600"/>
            <a:ext cx="5164676" cy="51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4879975" y="1257300"/>
            <a:ext cx="3806825" cy="68152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Sous-titre</a:t>
            </a:r>
            <a:endParaRPr lang="en-US" dirty="0" smtClean="0"/>
          </a:p>
        </p:txBody>
      </p:sp>
      <p:sp>
        <p:nvSpPr>
          <p:cNvPr id="19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64642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130" y="1980961"/>
            <a:ext cx="998806" cy="8115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88" y="4765957"/>
            <a:ext cx="863756" cy="24928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062055" y="1786885"/>
            <a:ext cx="4860000" cy="1028702"/>
          </a:xfrm>
        </p:spPr>
        <p:txBody>
          <a:bodyPr anchor="b">
            <a:noAutofit/>
          </a:bodyPr>
          <a:lstStyle>
            <a:lvl1pPr algn="l">
              <a:defRPr sz="3500" b="1" cap="all" baseline="0">
                <a:latin typeface="+mn-lt"/>
              </a:defRPr>
            </a:lvl1pPr>
          </a:lstStyle>
          <a:p>
            <a:r>
              <a:rPr lang="fr-FR" dirty="0" smtClean="0"/>
              <a:t>GROS TITRE </a:t>
            </a:r>
            <a:br>
              <a:rPr lang="fr-FR" dirty="0" smtClean="0"/>
            </a:br>
            <a:r>
              <a:rPr lang="fr-FR" dirty="0" smtClean="0"/>
              <a:t>CHAPITRE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2055" y="2792492"/>
            <a:ext cx="4860000" cy="368619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167257" y="3161110"/>
            <a:ext cx="6729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2055" y="1786885"/>
            <a:ext cx="4860000" cy="1028702"/>
          </a:xfrm>
        </p:spPr>
        <p:txBody>
          <a:bodyPr anchor="b">
            <a:noAutofit/>
          </a:bodyPr>
          <a:lstStyle>
            <a:lvl1pPr algn="l">
              <a:defRPr sz="3500" b="1" cap="all" baseline="0">
                <a:latin typeface="+mn-lt"/>
              </a:defRPr>
            </a:lvl1pPr>
          </a:lstStyle>
          <a:p>
            <a:r>
              <a:rPr lang="fr-FR" dirty="0" smtClean="0"/>
              <a:t>GROS TITRE </a:t>
            </a:r>
            <a:br>
              <a:rPr lang="fr-FR" dirty="0" smtClean="0"/>
            </a:br>
            <a:r>
              <a:rPr lang="fr-FR" dirty="0" smtClean="0"/>
              <a:t>CHAPITRE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2055" y="2792492"/>
            <a:ext cx="4860000" cy="368619"/>
          </a:xfr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130" y="1980961"/>
            <a:ext cx="998806" cy="81153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4167257" y="3161110"/>
            <a:ext cx="6729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88" y="4765957"/>
            <a:ext cx="863756" cy="249282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2055" y="1786885"/>
            <a:ext cx="4860000" cy="1028702"/>
          </a:xfrm>
        </p:spPr>
        <p:txBody>
          <a:bodyPr anchor="b">
            <a:noAutofit/>
          </a:bodyPr>
          <a:lstStyle>
            <a:lvl1pPr algn="l">
              <a:defRPr sz="3500" b="1" cap="all" baseline="0">
                <a:latin typeface="+mn-lt"/>
              </a:defRPr>
            </a:lvl1pPr>
          </a:lstStyle>
          <a:p>
            <a:r>
              <a:rPr lang="fr-FR" dirty="0" smtClean="0"/>
              <a:t>GROS TITRE </a:t>
            </a:r>
            <a:br>
              <a:rPr lang="fr-FR" dirty="0" smtClean="0"/>
            </a:br>
            <a:r>
              <a:rPr lang="fr-FR" dirty="0" smtClean="0"/>
              <a:t>CHAPITRE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2055" y="2792492"/>
            <a:ext cx="4860000" cy="368619"/>
          </a:xfr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130" y="1980961"/>
            <a:ext cx="998806" cy="81153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4167257" y="3161110"/>
            <a:ext cx="6729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88" y="4749138"/>
            <a:ext cx="852423" cy="24601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2055" y="1786885"/>
            <a:ext cx="4860000" cy="1028702"/>
          </a:xfrm>
        </p:spPr>
        <p:txBody>
          <a:bodyPr anchor="b">
            <a:noAutofit/>
          </a:bodyPr>
          <a:lstStyle>
            <a:lvl1pPr algn="l">
              <a:defRPr sz="3500" b="1" cap="all" baseline="0">
                <a:latin typeface="+mn-lt"/>
              </a:defRPr>
            </a:lvl1pPr>
          </a:lstStyle>
          <a:p>
            <a:r>
              <a:rPr lang="fr-FR" dirty="0" smtClean="0"/>
              <a:t>GROS TITRE </a:t>
            </a:r>
            <a:br>
              <a:rPr lang="fr-FR" dirty="0" smtClean="0"/>
            </a:br>
            <a:r>
              <a:rPr lang="fr-FR" dirty="0" smtClean="0"/>
              <a:t>CHAPITRE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2055" y="2792492"/>
            <a:ext cx="4860000" cy="368619"/>
          </a:xfr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130" y="1980961"/>
            <a:ext cx="998806" cy="81153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4167258" y="3161110"/>
            <a:ext cx="6729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88" y="4749138"/>
            <a:ext cx="852423" cy="24601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0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2055" y="1786885"/>
            <a:ext cx="4860000" cy="1028702"/>
          </a:xfrm>
        </p:spPr>
        <p:txBody>
          <a:bodyPr anchor="b">
            <a:noAutofit/>
          </a:bodyPr>
          <a:lstStyle>
            <a:lvl1pPr algn="l">
              <a:defRPr sz="3500" b="1" cap="all" baseline="0">
                <a:latin typeface="+mn-lt"/>
              </a:defRPr>
            </a:lvl1pPr>
          </a:lstStyle>
          <a:p>
            <a:r>
              <a:rPr lang="fr-FR" dirty="0" smtClean="0"/>
              <a:t>GROS TITRE </a:t>
            </a:r>
            <a:br>
              <a:rPr lang="fr-FR" dirty="0" smtClean="0"/>
            </a:br>
            <a:r>
              <a:rPr lang="fr-FR" dirty="0" smtClean="0"/>
              <a:t>CHAPITRE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2055" y="2792492"/>
            <a:ext cx="4860000" cy="368619"/>
          </a:xfr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130" y="1980961"/>
            <a:ext cx="998806" cy="81153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4167256" y="3161110"/>
            <a:ext cx="6729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88" y="4749138"/>
            <a:ext cx="852423" cy="24601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0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2055" y="1786885"/>
            <a:ext cx="4860000" cy="1028702"/>
          </a:xfrm>
        </p:spPr>
        <p:txBody>
          <a:bodyPr anchor="b">
            <a:noAutofit/>
          </a:bodyPr>
          <a:lstStyle>
            <a:lvl1pPr algn="l">
              <a:defRPr sz="3500" b="1" cap="all" baseline="0">
                <a:latin typeface="+mn-lt"/>
              </a:defRPr>
            </a:lvl1pPr>
          </a:lstStyle>
          <a:p>
            <a:r>
              <a:rPr lang="fr-FR" dirty="0" smtClean="0"/>
              <a:t>GROS TITRE </a:t>
            </a:r>
            <a:br>
              <a:rPr lang="fr-FR" dirty="0" smtClean="0"/>
            </a:br>
            <a:r>
              <a:rPr lang="fr-FR" dirty="0" smtClean="0"/>
              <a:t>CHAPITRE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2055" y="2792492"/>
            <a:ext cx="4860000" cy="368619"/>
          </a:xfr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130" y="1980961"/>
            <a:ext cx="998806" cy="8115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88" y="4765957"/>
            <a:ext cx="863756" cy="24928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4167256" y="3161110"/>
            <a:ext cx="6729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6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2055" y="1786885"/>
            <a:ext cx="4860000" cy="1028702"/>
          </a:xfrm>
        </p:spPr>
        <p:txBody>
          <a:bodyPr anchor="b">
            <a:noAutofit/>
          </a:bodyPr>
          <a:lstStyle>
            <a:lvl1pPr algn="l">
              <a:defRPr sz="3500" b="1" cap="all" baseline="0">
                <a:latin typeface="+mn-lt"/>
              </a:defRPr>
            </a:lvl1pPr>
          </a:lstStyle>
          <a:p>
            <a:r>
              <a:rPr lang="fr-FR" dirty="0" smtClean="0"/>
              <a:t>GROS TITRE </a:t>
            </a:r>
            <a:br>
              <a:rPr lang="fr-FR" dirty="0" smtClean="0"/>
            </a:br>
            <a:r>
              <a:rPr lang="fr-FR" dirty="0" smtClean="0"/>
              <a:t>CHAPITRE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2055" y="2792492"/>
            <a:ext cx="4860000" cy="368619"/>
          </a:xfr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130" y="1980961"/>
            <a:ext cx="998806" cy="8115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88" y="4765957"/>
            <a:ext cx="863756" cy="24928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167256" y="3161110"/>
            <a:ext cx="6729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6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2055" y="1786885"/>
            <a:ext cx="4860000" cy="1028702"/>
          </a:xfrm>
        </p:spPr>
        <p:txBody>
          <a:bodyPr anchor="b">
            <a:noAutofit/>
          </a:bodyPr>
          <a:lstStyle>
            <a:lvl1pPr algn="l">
              <a:defRPr sz="35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GROS TITRE </a:t>
            </a:r>
            <a:br>
              <a:rPr lang="fr-FR" dirty="0" smtClean="0"/>
            </a:br>
            <a:r>
              <a:rPr lang="fr-FR" dirty="0" smtClean="0"/>
              <a:t>CHAPITRE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2055" y="2792492"/>
            <a:ext cx="4860000" cy="368619"/>
          </a:xfr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130" y="1980961"/>
            <a:ext cx="998806" cy="81153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4167259" y="3161110"/>
            <a:ext cx="6729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824" y="4758059"/>
            <a:ext cx="854630" cy="246648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7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:\Web\image web - jourdenuit - matthieu krieger (4) Ville Roz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208712" y="2248702"/>
            <a:ext cx="3002573" cy="215894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 algn="r">
              <a:defRPr sz="1800" b="0" i="0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819" y="37951"/>
            <a:ext cx="6480048" cy="21610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366" y="4717479"/>
            <a:ext cx="2827209" cy="279956"/>
          </a:xfrm>
          <a:prstGeom prst="rect">
            <a:avLst/>
          </a:prstGeom>
        </p:spPr>
      </p:pic>
      <p:grpSp>
        <p:nvGrpSpPr>
          <p:cNvPr id="18" name="Groupe 17"/>
          <p:cNvGrpSpPr/>
          <p:nvPr userDrawn="1"/>
        </p:nvGrpSpPr>
        <p:grpSpPr>
          <a:xfrm>
            <a:off x="117938" y="113917"/>
            <a:ext cx="3963552" cy="1331665"/>
            <a:chOff x="6170949" y="4516257"/>
            <a:chExt cx="2973051" cy="1331353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6188" y="5563359"/>
              <a:ext cx="227532" cy="266017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160" y="5562593"/>
              <a:ext cx="202584" cy="2674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6807496" y="5555290"/>
              <a:ext cx="1872208" cy="29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@i2tSilvia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0949" y="4516257"/>
              <a:ext cx="2973051" cy="1092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Silvia Ferrari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Deputy Director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Tel:   +33 (0)5 34 25 58 24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Mob: +33 (0)6 18 38 12 70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Email : </a:t>
              </a:r>
              <a:r>
                <a:rPr lang="en-US" sz="1300" u="sng" dirty="0">
                  <a:solidFill>
                    <a:schemeClr val="bg1"/>
                  </a:solidFill>
                  <a:cs typeface="Arial" panose="020B0604020202020204" pitchFamily="34" charset="0"/>
                </a:rPr>
                <a:t>s.ferrari@i2toulouse.fr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3" name="Image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60" y="4129542"/>
            <a:ext cx="294285" cy="29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60" y="4455652"/>
            <a:ext cx="316730" cy="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3"/>
          <p:cNvSpPr txBox="1">
            <a:spLocks noChangeArrowheads="1"/>
          </p:cNvSpPr>
          <p:nvPr userDrawn="1"/>
        </p:nvSpPr>
        <p:spPr bwMode="auto">
          <a:xfrm>
            <a:off x="5666328" y="4394318"/>
            <a:ext cx="1627042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fr-FR" sz="1300" dirty="0">
                <a:cs typeface="Arial" panose="020B0604020202020204" pitchFamily="34" charset="0"/>
              </a:rPr>
              <a:t>@i2toulouse</a:t>
            </a:r>
          </a:p>
        </p:txBody>
      </p:sp>
      <p:sp>
        <p:nvSpPr>
          <p:cNvPr id="26" name="ZoneTexte 11"/>
          <p:cNvSpPr txBox="1">
            <a:spLocks noChangeArrowheads="1"/>
          </p:cNvSpPr>
          <p:nvPr userDrawn="1"/>
        </p:nvSpPr>
        <p:spPr bwMode="auto">
          <a:xfrm>
            <a:off x="5689617" y="4091141"/>
            <a:ext cx="2154406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fr-FR" sz="1300" dirty="0" err="1">
                <a:cs typeface="Arial" panose="020B0604020202020204" pitchFamily="34" charset="0"/>
              </a:rPr>
              <a:t>Invest</a:t>
            </a:r>
            <a:r>
              <a:rPr lang="fr-FR" sz="1300" dirty="0">
                <a:cs typeface="Arial" panose="020B0604020202020204" pitchFamily="34" charset="0"/>
              </a:rPr>
              <a:t> In Toulouse</a:t>
            </a:r>
          </a:p>
        </p:txBody>
      </p:sp>
      <p:sp>
        <p:nvSpPr>
          <p:cNvPr id="27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1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:\Web\image web - jourdenuit - matthieu krieger (4) Ville Roz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208712" y="2248702"/>
            <a:ext cx="3002573" cy="215894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 algn="r">
              <a:defRPr sz="1800" b="0" i="0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819" y="37951"/>
            <a:ext cx="6480048" cy="21610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366" y="4717479"/>
            <a:ext cx="2827209" cy="2799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7938" y="113917"/>
            <a:ext cx="3963552" cy="109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Julien</a:t>
            </a:r>
            <a:r>
              <a:rPr lang="fr-FR" sz="1300" baseline="0" dirty="0" smtClean="0">
                <a:solidFill>
                  <a:schemeClr val="bg1"/>
                </a:solidFill>
                <a:cs typeface="Arial" panose="020B0604020202020204" pitchFamily="34" charset="0"/>
              </a:rPr>
              <a:t> Toulouse</a:t>
            </a:r>
            <a:endParaRPr lang="fr-FR" sz="1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IT &amp; DIGITAL Business Development Manager</a:t>
            </a:r>
          </a:p>
          <a:p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Tel</a:t>
            </a:r>
            <a:r>
              <a:rPr lang="en-US" sz="1300" dirty="0">
                <a:solidFill>
                  <a:schemeClr val="bg1"/>
                </a:solidFill>
                <a:cs typeface="Arial" panose="020B0604020202020204" pitchFamily="34" charset="0"/>
              </a:rPr>
              <a:t>:   </a:t>
            </a:r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+33 (0)5 34 25 58 26</a:t>
            </a:r>
            <a:endParaRPr lang="fr-FR" sz="1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cs typeface="Arial" panose="020B0604020202020204" pitchFamily="34" charset="0"/>
              </a:rPr>
              <a:t>Mob: </a:t>
            </a:r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+33 6 46 70 88 39</a:t>
            </a:r>
            <a:endParaRPr lang="fr-FR" sz="1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cs typeface="Arial" panose="020B0604020202020204" pitchFamily="34" charset="0"/>
              </a:rPr>
              <a:t>Email : </a:t>
            </a:r>
            <a:r>
              <a:rPr lang="en-US" sz="1300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j.toulouse@i2toulouse.fr</a:t>
            </a:r>
            <a:endParaRPr lang="fr-FR" sz="1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3" name="Imag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60" y="4129542"/>
            <a:ext cx="294285" cy="29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60" y="4455652"/>
            <a:ext cx="316730" cy="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3"/>
          <p:cNvSpPr txBox="1">
            <a:spLocks noChangeArrowheads="1"/>
          </p:cNvSpPr>
          <p:nvPr userDrawn="1"/>
        </p:nvSpPr>
        <p:spPr bwMode="auto">
          <a:xfrm>
            <a:off x="5666328" y="4394318"/>
            <a:ext cx="1627042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fr-FR" sz="1300" dirty="0">
                <a:cs typeface="Arial" panose="020B0604020202020204" pitchFamily="34" charset="0"/>
              </a:rPr>
              <a:t>@i2toulouse</a:t>
            </a:r>
          </a:p>
        </p:txBody>
      </p:sp>
      <p:sp>
        <p:nvSpPr>
          <p:cNvPr id="26" name="ZoneTexte 11"/>
          <p:cNvSpPr txBox="1">
            <a:spLocks noChangeArrowheads="1"/>
          </p:cNvSpPr>
          <p:nvPr userDrawn="1"/>
        </p:nvSpPr>
        <p:spPr bwMode="auto">
          <a:xfrm>
            <a:off x="5689617" y="4091141"/>
            <a:ext cx="2154406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fr-FR" sz="1300" dirty="0" err="1">
                <a:cs typeface="Arial" panose="020B0604020202020204" pitchFamily="34" charset="0"/>
              </a:rPr>
              <a:t>Invest</a:t>
            </a:r>
            <a:r>
              <a:rPr lang="fr-FR" sz="1300" dirty="0">
                <a:cs typeface="Arial" panose="020B0604020202020204" pitchFamily="34" charset="0"/>
              </a:rPr>
              <a:t> In Toulouse</a:t>
            </a:r>
          </a:p>
        </p:txBody>
      </p:sp>
      <p:sp>
        <p:nvSpPr>
          <p:cNvPr id="14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2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hyperloop.global/wp-content/uploads/2016/11/HyperloopTT_station-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" y="0"/>
            <a:ext cx="432772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000120" y="884582"/>
            <a:ext cx="5121903" cy="374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731" y="1993106"/>
            <a:ext cx="3807070" cy="2639616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984940" y="1908587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17" y="1094436"/>
            <a:ext cx="998806" cy="8115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299" y="609600"/>
            <a:ext cx="5164676" cy="51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sp>
        <p:nvSpPr>
          <p:cNvPr id="17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4879975" y="1257300"/>
            <a:ext cx="3806825" cy="68152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Sous-titre</a:t>
            </a:r>
            <a:endParaRPr lang="en-US" dirty="0" smtClean="0"/>
          </a:p>
        </p:txBody>
      </p:sp>
      <p:sp>
        <p:nvSpPr>
          <p:cNvPr id="20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99994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h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:\Web\image web - jourdenuit - matthieu krieger (4) Ville Roz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208712" y="2248702"/>
            <a:ext cx="3002573" cy="215894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 algn="r">
              <a:defRPr sz="1800" b="0" i="0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819" y="37951"/>
            <a:ext cx="6480048" cy="21610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366" y="4717479"/>
            <a:ext cx="2827209" cy="279956"/>
          </a:xfrm>
          <a:prstGeom prst="rect">
            <a:avLst/>
          </a:prstGeom>
        </p:spPr>
      </p:pic>
      <p:grpSp>
        <p:nvGrpSpPr>
          <p:cNvPr id="18" name="Groupe 17"/>
          <p:cNvGrpSpPr/>
          <p:nvPr userDrawn="1"/>
        </p:nvGrpSpPr>
        <p:grpSpPr>
          <a:xfrm>
            <a:off x="117938" y="113917"/>
            <a:ext cx="3963552" cy="1331665"/>
            <a:chOff x="6170949" y="4516257"/>
            <a:chExt cx="2973051" cy="1331353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6188" y="5563359"/>
              <a:ext cx="227532" cy="266017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160" y="5562593"/>
              <a:ext cx="202584" cy="2674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6807496" y="5555290"/>
              <a:ext cx="1872208" cy="29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@</a:t>
              </a:r>
              <a:r>
                <a:rPr lang="fr-FR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i2tMatthias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0949" y="4516257"/>
              <a:ext cx="2973051" cy="1092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Matthias Kaiser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fr-FR" sz="1300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Inward</a:t>
              </a:r>
              <a:r>
                <a:rPr lang="fr-FR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Investment</a:t>
              </a:r>
              <a:r>
                <a:rPr lang="fr-FR" sz="1300" baseline="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fr-FR" sz="1300" baseline="0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Advisor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Tel:   +33 (0)5 34 25 58 </a:t>
              </a:r>
              <a:r>
                <a:rPr lang="en-US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25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Mob: +33 (0)6 </a:t>
              </a:r>
              <a:r>
                <a:rPr lang="fr-FR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28 10 84 92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Email : </a:t>
              </a:r>
              <a:r>
                <a:rPr lang="en-US" sz="1300" u="sng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m.kaiser@i2toulouse.fr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3" name="Image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60" y="4129542"/>
            <a:ext cx="294285" cy="29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60" y="4455652"/>
            <a:ext cx="316730" cy="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3"/>
          <p:cNvSpPr txBox="1">
            <a:spLocks noChangeArrowheads="1"/>
          </p:cNvSpPr>
          <p:nvPr userDrawn="1"/>
        </p:nvSpPr>
        <p:spPr bwMode="auto">
          <a:xfrm>
            <a:off x="5666328" y="4394318"/>
            <a:ext cx="1627042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fr-FR" sz="1300" dirty="0">
                <a:cs typeface="Arial" panose="020B0604020202020204" pitchFamily="34" charset="0"/>
              </a:rPr>
              <a:t>@i2toulouse</a:t>
            </a:r>
          </a:p>
        </p:txBody>
      </p:sp>
      <p:sp>
        <p:nvSpPr>
          <p:cNvPr id="26" name="ZoneTexte 11"/>
          <p:cNvSpPr txBox="1">
            <a:spLocks noChangeArrowheads="1"/>
          </p:cNvSpPr>
          <p:nvPr userDrawn="1"/>
        </p:nvSpPr>
        <p:spPr bwMode="auto">
          <a:xfrm>
            <a:off x="5689617" y="4091141"/>
            <a:ext cx="2154406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fr-FR" sz="1300" dirty="0" err="1">
                <a:cs typeface="Arial" panose="020B0604020202020204" pitchFamily="34" charset="0"/>
              </a:rPr>
              <a:t>Invest</a:t>
            </a:r>
            <a:r>
              <a:rPr lang="fr-FR" sz="1300" dirty="0">
                <a:cs typeface="Arial" panose="020B0604020202020204" pitchFamily="34" charset="0"/>
              </a:rPr>
              <a:t> In Toulouse</a:t>
            </a:r>
          </a:p>
        </p:txBody>
      </p:sp>
      <p:sp>
        <p:nvSpPr>
          <p:cNvPr id="27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4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ni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:\Web\image web - jourdenuit - matthieu krieger (4) Ville Roz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208712" y="2248702"/>
            <a:ext cx="3002573" cy="215894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 algn="r">
              <a:defRPr sz="1800" b="0" i="0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819" y="37951"/>
            <a:ext cx="6480048" cy="21610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366" y="4717479"/>
            <a:ext cx="2827209" cy="279956"/>
          </a:xfrm>
          <a:prstGeom prst="rect">
            <a:avLst/>
          </a:prstGeom>
        </p:spPr>
      </p:pic>
      <p:grpSp>
        <p:nvGrpSpPr>
          <p:cNvPr id="18" name="Groupe 17"/>
          <p:cNvGrpSpPr/>
          <p:nvPr userDrawn="1"/>
        </p:nvGrpSpPr>
        <p:grpSpPr>
          <a:xfrm>
            <a:off x="117938" y="113917"/>
            <a:ext cx="3963552" cy="1331665"/>
            <a:chOff x="6170949" y="4516257"/>
            <a:chExt cx="2973051" cy="1331353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6188" y="5563359"/>
              <a:ext cx="227532" cy="266017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160" y="5562593"/>
              <a:ext cx="202584" cy="2674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6807496" y="5555290"/>
              <a:ext cx="1872208" cy="29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@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0949" y="4516257"/>
              <a:ext cx="2973051" cy="1092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Jennifer Lartigue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Health &amp; Cosmetics Business Development Manager</a:t>
              </a:r>
            </a:p>
            <a:p>
              <a:r>
                <a:rPr lang="en-US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Tel</a:t>
              </a:r>
              <a:r>
                <a:rPr lang="en-US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:   +33 (0)5 34 25 58 </a:t>
              </a:r>
              <a:r>
                <a:rPr lang="en-US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27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Mob: +33 (0)6 </a:t>
              </a:r>
              <a:r>
                <a:rPr lang="en-US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27 60 60 46</a:t>
              </a:r>
            </a:p>
            <a:p>
              <a:r>
                <a:rPr lang="en-US" sz="13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Email</a:t>
              </a:r>
              <a:r>
                <a:rPr lang="en-US" sz="1300" dirty="0">
                  <a:solidFill>
                    <a:schemeClr val="bg1"/>
                  </a:solidFill>
                  <a:cs typeface="Arial" panose="020B0604020202020204" pitchFamily="34" charset="0"/>
                </a:rPr>
                <a:t> : </a:t>
              </a:r>
              <a:r>
                <a:rPr lang="en-US" sz="1300" u="sng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j.lartigue@i2toulouse.fr</a:t>
              </a:r>
              <a:endParaRPr lang="fr-FR" sz="13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3" name="Image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60" y="4129542"/>
            <a:ext cx="294285" cy="29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60" y="4455652"/>
            <a:ext cx="316730" cy="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3"/>
          <p:cNvSpPr txBox="1">
            <a:spLocks noChangeArrowheads="1"/>
          </p:cNvSpPr>
          <p:nvPr userDrawn="1"/>
        </p:nvSpPr>
        <p:spPr bwMode="auto">
          <a:xfrm>
            <a:off x="5666328" y="4394318"/>
            <a:ext cx="1627042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fr-FR" sz="1300" dirty="0">
                <a:cs typeface="Arial" panose="020B0604020202020204" pitchFamily="34" charset="0"/>
              </a:rPr>
              <a:t>@i2toulouse</a:t>
            </a:r>
          </a:p>
        </p:txBody>
      </p:sp>
      <p:sp>
        <p:nvSpPr>
          <p:cNvPr id="26" name="ZoneTexte 11"/>
          <p:cNvSpPr txBox="1">
            <a:spLocks noChangeArrowheads="1"/>
          </p:cNvSpPr>
          <p:nvPr userDrawn="1"/>
        </p:nvSpPr>
        <p:spPr bwMode="auto">
          <a:xfrm>
            <a:off x="5689617" y="4091141"/>
            <a:ext cx="2154406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fr-FR" sz="1300" dirty="0" err="1">
                <a:cs typeface="Arial" panose="020B0604020202020204" pitchFamily="34" charset="0"/>
              </a:rPr>
              <a:t>Invest</a:t>
            </a:r>
            <a:r>
              <a:rPr lang="fr-FR" sz="1300" dirty="0">
                <a:cs typeface="Arial" panose="020B0604020202020204" pitchFamily="34" charset="0"/>
              </a:rPr>
              <a:t> In Toulouse</a:t>
            </a:r>
          </a:p>
        </p:txBody>
      </p:sp>
      <p:sp>
        <p:nvSpPr>
          <p:cNvPr id="27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:\Web\image web - jourdenuit - matthieu krieger (4) Ville Roz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208712" y="2248702"/>
            <a:ext cx="3002573" cy="215894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 algn="r">
              <a:defRPr sz="1800" b="0" i="0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819" y="37951"/>
            <a:ext cx="6480048" cy="21610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366" y="4717479"/>
            <a:ext cx="2827209" cy="2799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7938" y="113917"/>
            <a:ext cx="39635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Muriel Martin</a:t>
            </a:r>
            <a:endParaRPr lang="fr-FR" sz="1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Business Development Manager</a:t>
            </a:r>
          </a:p>
          <a:p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Tel</a:t>
            </a:r>
            <a:r>
              <a:rPr lang="en-US" sz="1300" dirty="0">
                <a:solidFill>
                  <a:schemeClr val="bg1"/>
                </a:solidFill>
                <a:cs typeface="Arial" panose="020B0604020202020204" pitchFamily="34" charset="0"/>
              </a:rPr>
              <a:t>:   +33 (</a:t>
            </a:r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0)5 67 20 26 54 </a:t>
            </a:r>
          </a:p>
          <a:p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Mob</a:t>
            </a:r>
            <a:r>
              <a:rPr lang="en-US" sz="1300" dirty="0">
                <a:solidFill>
                  <a:schemeClr val="bg1"/>
                </a:solidFill>
                <a:cs typeface="Arial" panose="020B0604020202020204" pitchFamily="34" charset="0"/>
              </a:rPr>
              <a:t>: +33 (0)6 </a:t>
            </a:r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76 22 98 38</a:t>
            </a:r>
          </a:p>
          <a:p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Email</a:t>
            </a:r>
            <a:r>
              <a:rPr lang="en-US" sz="1300" dirty="0">
                <a:solidFill>
                  <a:schemeClr val="bg1"/>
                </a:solidFill>
                <a:cs typeface="Arial" panose="020B0604020202020204" pitchFamily="34" charset="0"/>
              </a:rPr>
              <a:t> : </a:t>
            </a:r>
            <a:r>
              <a:rPr lang="en-US" sz="1300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m.martin@i2toulouse.fr</a:t>
            </a:r>
            <a:endParaRPr lang="fr-FR" sz="1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3" name="Imag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60" y="4129542"/>
            <a:ext cx="294285" cy="29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60" y="4455652"/>
            <a:ext cx="316730" cy="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3"/>
          <p:cNvSpPr txBox="1">
            <a:spLocks noChangeArrowheads="1"/>
          </p:cNvSpPr>
          <p:nvPr userDrawn="1"/>
        </p:nvSpPr>
        <p:spPr bwMode="auto">
          <a:xfrm>
            <a:off x="5666328" y="4394318"/>
            <a:ext cx="1627042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fr-FR" sz="1300" dirty="0">
                <a:cs typeface="Arial" panose="020B0604020202020204" pitchFamily="34" charset="0"/>
              </a:rPr>
              <a:t>@i2toulouse</a:t>
            </a:r>
          </a:p>
        </p:txBody>
      </p:sp>
      <p:sp>
        <p:nvSpPr>
          <p:cNvPr id="26" name="ZoneTexte 11"/>
          <p:cNvSpPr txBox="1">
            <a:spLocks noChangeArrowheads="1"/>
          </p:cNvSpPr>
          <p:nvPr userDrawn="1"/>
        </p:nvSpPr>
        <p:spPr bwMode="auto">
          <a:xfrm>
            <a:off x="5689617" y="4091141"/>
            <a:ext cx="2154406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fr-FR" sz="1300" dirty="0" err="1">
                <a:cs typeface="Arial" panose="020B0604020202020204" pitchFamily="34" charset="0"/>
              </a:rPr>
              <a:t>Invest</a:t>
            </a:r>
            <a:r>
              <a:rPr lang="fr-FR" sz="1300" dirty="0">
                <a:cs typeface="Arial" panose="020B0604020202020204" pitchFamily="34" charset="0"/>
              </a:rPr>
              <a:t> In Toulouse</a:t>
            </a:r>
          </a:p>
        </p:txBody>
      </p:sp>
      <p:sp>
        <p:nvSpPr>
          <p:cNvPr id="13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>
                <a:solidFill>
                  <a:schemeClr val="bg1"/>
                </a:solidFill>
              </a:rPr>
              <a:pPr/>
              <a:t>‹#›</a:t>
            </a:fld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5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Résultat de recherche d'images pour &quot;quais des savoirs&quot;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327723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000120" y="884582"/>
            <a:ext cx="5121903" cy="374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731" y="1993106"/>
            <a:ext cx="3807070" cy="2639616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984940" y="1908587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17" y="1094436"/>
            <a:ext cx="998806" cy="8115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299" y="609600"/>
            <a:ext cx="5164676" cy="51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4879975" y="1257300"/>
            <a:ext cx="3806825" cy="68152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Sous-titre</a:t>
            </a:r>
            <a:endParaRPr lang="en-US" dirty="0" smtClean="0"/>
          </a:p>
        </p:txBody>
      </p:sp>
      <p:sp>
        <p:nvSpPr>
          <p:cNvPr id="20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56725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" y="0"/>
            <a:ext cx="43272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000120" y="884582"/>
            <a:ext cx="5121903" cy="374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731" y="1993106"/>
            <a:ext cx="3807070" cy="2639616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984940" y="1908587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17" y="1094436"/>
            <a:ext cx="998806" cy="8115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299" y="609600"/>
            <a:ext cx="5164676" cy="51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4879975" y="1257300"/>
            <a:ext cx="3806825" cy="68152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Sous-titre</a:t>
            </a:r>
            <a:endParaRPr lang="en-US" dirty="0" smtClean="0"/>
          </a:p>
        </p:txBody>
      </p:sp>
      <p:sp>
        <p:nvSpPr>
          <p:cNvPr id="20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31779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is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matthiasK\Desktop\Web\image web - jourdenuit - florian calas (10) Gold November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" y="-15"/>
            <a:ext cx="4327203" cy="51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000120" y="884582"/>
            <a:ext cx="5121903" cy="374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5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299" y="609600"/>
            <a:ext cx="5164676" cy="5164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731" y="1993106"/>
            <a:ext cx="3807070" cy="2639616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984940" y="1908587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17" y="1094436"/>
            <a:ext cx="998806" cy="81153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sp>
        <p:nvSpPr>
          <p:cNvPr id="17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4879975" y="1257300"/>
            <a:ext cx="3806825" cy="68152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Sous-titre</a:t>
            </a:r>
            <a:endParaRPr lang="en-US" dirty="0" smtClean="0"/>
          </a:p>
        </p:txBody>
      </p:sp>
      <p:sp>
        <p:nvSpPr>
          <p:cNvPr id="20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65574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07-COMMUNICATION\01-CAMPAGNE ET COMMUNICATIONS\Charte Toulouse T\Pour équipe\Invest in Toulouse\Logo-InvestIn-v3-0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6" y="0"/>
            <a:ext cx="43241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000120" y="884582"/>
            <a:ext cx="5121903" cy="374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731" y="1993106"/>
            <a:ext cx="3807070" cy="2639616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984940" y="1908587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17" y="1094436"/>
            <a:ext cx="998806" cy="81153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sp>
        <p:nvSpPr>
          <p:cNvPr id="16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4879975" y="1257300"/>
            <a:ext cx="3806825" cy="68152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Sous-titre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63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77" y="131180"/>
            <a:ext cx="2460268" cy="668202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07363" y="939373"/>
            <a:ext cx="8418409" cy="368619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63" y="1457325"/>
            <a:ext cx="8418408" cy="2919464"/>
          </a:xfrm>
        </p:spPr>
        <p:txBody>
          <a:bodyPr>
            <a:noAutofit/>
          </a:bodyPr>
          <a:lstStyle>
            <a:lvl1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spcBef>
                <a:spcPts val="300"/>
              </a:spcBef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412575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857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01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4"/>
          <p:cNvSpPr>
            <a:spLocks noGrp="1"/>
          </p:cNvSpPr>
          <p:nvPr>
            <p:ph type="pic" sz="quarter" idx="22"/>
          </p:nvPr>
        </p:nvSpPr>
        <p:spPr>
          <a:xfrm>
            <a:off x="6086400" y="3314700"/>
            <a:ext cx="3057600" cy="182880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14" name="Espace réservé pour une image  4"/>
          <p:cNvSpPr>
            <a:spLocks noGrp="1"/>
          </p:cNvSpPr>
          <p:nvPr>
            <p:ph type="pic" sz="quarter" idx="19"/>
          </p:nvPr>
        </p:nvSpPr>
        <p:spPr>
          <a:xfrm>
            <a:off x="0" y="1485898"/>
            <a:ext cx="3045600" cy="182880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77" y="131180"/>
            <a:ext cx="2460268" cy="668202"/>
          </a:xfrm>
          <a:prstGeom prst="rect">
            <a:avLst/>
          </a:prstGeom>
        </p:spPr>
      </p:pic>
      <p:sp>
        <p:nvSpPr>
          <p:cNvPr id="10" name="Espace réservé pour une image  4"/>
          <p:cNvSpPr>
            <a:spLocks noGrp="1"/>
          </p:cNvSpPr>
          <p:nvPr>
            <p:ph type="pic" sz="quarter" idx="18"/>
          </p:nvPr>
        </p:nvSpPr>
        <p:spPr>
          <a:xfrm>
            <a:off x="0" y="3314699"/>
            <a:ext cx="3045600" cy="182880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15" name="Espace réservé pour une image  4"/>
          <p:cNvSpPr>
            <a:spLocks noGrp="1"/>
          </p:cNvSpPr>
          <p:nvPr>
            <p:ph type="pic" sz="quarter" idx="20"/>
          </p:nvPr>
        </p:nvSpPr>
        <p:spPr>
          <a:xfrm>
            <a:off x="3045600" y="1485898"/>
            <a:ext cx="3045600" cy="182880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16" name="Espace réservé pour une image  4"/>
          <p:cNvSpPr>
            <a:spLocks noGrp="1"/>
          </p:cNvSpPr>
          <p:nvPr>
            <p:ph type="pic" sz="quarter" idx="21"/>
          </p:nvPr>
        </p:nvSpPr>
        <p:spPr>
          <a:xfrm>
            <a:off x="3045600" y="3314699"/>
            <a:ext cx="3045600" cy="182880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18" name="Espace réservé pour une image  4"/>
          <p:cNvSpPr>
            <a:spLocks noGrp="1"/>
          </p:cNvSpPr>
          <p:nvPr>
            <p:ph type="pic" sz="quarter" idx="23"/>
          </p:nvPr>
        </p:nvSpPr>
        <p:spPr>
          <a:xfrm>
            <a:off x="6086400" y="1485899"/>
            <a:ext cx="3057600" cy="182880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400" y="252000"/>
            <a:ext cx="862300" cy="24886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 userDrawn="1"/>
        </p:nvSpPr>
        <p:spPr>
          <a:xfrm>
            <a:off x="0" y="4869656"/>
            <a:ext cx="378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790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3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074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612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149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15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30256-B26C-D94C-B3F2-03BB800318EF}" type="slidenum">
              <a:rPr lang="fr-FR" sz="800" smtClean="0"/>
              <a:pPr/>
              <a:t>‹#›</a:t>
            </a:fld>
            <a:endParaRPr lang="fr-FR" sz="80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07363" y="939373"/>
            <a:ext cx="8418409" cy="368619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en-US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412575" y="1282421"/>
            <a:ext cx="554214" cy="0"/>
          </a:xfrm>
          <a:prstGeom prst="line">
            <a:avLst/>
          </a:prstGeom>
          <a:ln w="25400">
            <a:solidFill>
              <a:srgbClr val="A9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24" hasCustomPrompt="1"/>
          </p:nvPr>
        </p:nvSpPr>
        <p:spPr>
          <a:xfrm>
            <a:off x="85725" y="228600"/>
            <a:ext cx="2076450" cy="46196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8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47C2-9E98-8247-8F70-58950C741032}" type="datetimeFigureOut">
              <a:rPr lang="fr-FR" smtClean="0"/>
              <a:t>09/05/18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0256-B26C-D94C-B3F2-03BB80031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45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12" r:id="rId12"/>
    <p:sldLayoutId id="2147483713" r:id="rId13"/>
    <p:sldLayoutId id="2147483714" r:id="rId14"/>
    <p:sldLayoutId id="2147483719" r:id="rId15"/>
    <p:sldLayoutId id="2147483715" r:id="rId16"/>
    <p:sldLayoutId id="2147483716" r:id="rId17"/>
    <p:sldLayoutId id="2147483718" r:id="rId18"/>
    <p:sldLayoutId id="2147483717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hyperlink" Target="http://cyclopharma.fr/en/" TargetMode="External"/><Relationship Id="rId21" Type="http://schemas.openxmlformats.org/officeDocument/2006/relationships/image" Target="../media/image70.png"/><Relationship Id="rId22" Type="http://schemas.openxmlformats.org/officeDocument/2006/relationships/image" Target="../media/image71.png"/><Relationship Id="rId23" Type="http://schemas.openxmlformats.org/officeDocument/2006/relationships/image" Target="../media/image72.png"/><Relationship Id="rId24" Type="http://schemas.openxmlformats.org/officeDocument/2006/relationships/hyperlink" Target="http://www.invivogen.com/about-us.php" TargetMode="External"/><Relationship Id="rId25" Type="http://schemas.openxmlformats.org/officeDocument/2006/relationships/image" Target="../media/image73.png"/><Relationship Id="rId26" Type="http://schemas.openxmlformats.org/officeDocument/2006/relationships/image" Target="../media/image74.png"/><Relationship Id="rId27" Type="http://schemas.openxmlformats.org/officeDocument/2006/relationships/image" Target="../media/image75.jpeg"/><Relationship Id="rId28" Type="http://schemas.openxmlformats.org/officeDocument/2006/relationships/image" Target="../media/image76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jpeg"/><Relationship Id="rId5" Type="http://schemas.openxmlformats.org/officeDocument/2006/relationships/image" Target="../media/image56.png"/><Relationship Id="rId30" Type="http://schemas.openxmlformats.org/officeDocument/2006/relationships/image" Target="../media/image78.png"/><Relationship Id="rId31" Type="http://schemas.openxmlformats.org/officeDocument/2006/relationships/image" Target="../media/image79.jpeg"/><Relationship Id="rId32" Type="http://schemas.openxmlformats.org/officeDocument/2006/relationships/image" Target="../media/image80.jpeg"/><Relationship Id="rId9" Type="http://schemas.openxmlformats.org/officeDocument/2006/relationships/image" Target="../media/image60.jpeg"/><Relationship Id="rId6" Type="http://schemas.openxmlformats.org/officeDocument/2006/relationships/image" Target="../media/image57.png"/><Relationship Id="rId7" Type="http://schemas.openxmlformats.org/officeDocument/2006/relationships/image" Target="../media/image58.jpeg"/><Relationship Id="rId8" Type="http://schemas.openxmlformats.org/officeDocument/2006/relationships/image" Target="../media/image59.jpeg"/><Relationship Id="rId33" Type="http://schemas.openxmlformats.org/officeDocument/2006/relationships/image" Target="../media/image81.jpeg"/><Relationship Id="rId34" Type="http://schemas.openxmlformats.org/officeDocument/2006/relationships/image" Target="../media/image46.png"/><Relationship Id="rId35" Type="http://schemas.openxmlformats.org/officeDocument/2006/relationships/image" Target="../media/image82.jpeg"/><Relationship Id="rId36" Type="http://schemas.openxmlformats.org/officeDocument/2006/relationships/image" Target="../media/image83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jpeg"/><Relationship Id="rId15" Type="http://schemas.openxmlformats.org/officeDocument/2006/relationships/image" Target="../media/image66.jpeg"/><Relationship Id="rId16" Type="http://schemas.openxmlformats.org/officeDocument/2006/relationships/image" Target="../media/image67.jpeg"/><Relationship Id="rId17" Type="http://schemas.openxmlformats.org/officeDocument/2006/relationships/hyperlink" Target="http://www.evotec.com/" TargetMode="External"/><Relationship Id="rId18" Type="http://schemas.openxmlformats.org/officeDocument/2006/relationships/image" Target="../media/image68.png"/><Relationship Id="rId19" Type="http://schemas.openxmlformats.org/officeDocument/2006/relationships/image" Target="../media/image69.png"/><Relationship Id="rId37" Type="http://schemas.openxmlformats.org/officeDocument/2006/relationships/image" Target="../media/image84.jpeg"/><Relationship Id="rId38" Type="http://schemas.openxmlformats.org/officeDocument/2006/relationships/image" Target="../media/image85.png"/><Relationship Id="rId39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png"/><Relationship Id="rId5" Type="http://schemas.openxmlformats.org/officeDocument/2006/relationships/image" Target="../media/image91.jpeg"/><Relationship Id="rId6" Type="http://schemas.openxmlformats.org/officeDocument/2006/relationships/image" Target="../media/image92.gif"/><Relationship Id="rId7" Type="http://schemas.openxmlformats.org/officeDocument/2006/relationships/image" Target="../media/image93.png"/><Relationship Id="rId8" Type="http://schemas.openxmlformats.org/officeDocument/2006/relationships/image" Target="../media/image94.jpeg"/><Relationship Id="rId9" Type="http://schemas.openxmlformats.org/officeDocument/2006/relationships/image" Target="../media/image95.jpeg"/><Relationship Id="rId10" Type="http://schemas.openxmlformats.org/officeDocument/2006/relationships/image" Target="../media/image96.jpeg"/><Relationship Id="rId11" Type="http://schemas.openxmlformats.org/officeDocument/2006/relationships/image" Target="../media/image97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png"/><Relationship Id="rId20" Type="http://schemas.openxmlformats.org/officeDocument/2006/relationships/image" Target="../media/image116.png"/><Relationship Id="rId21" Type="http://schemas.openxmlformats.org/officeDocument/2006/relationships/image" Target="../media/image117.png"/><Relationship Id="rId22" Type="http://schemas.openxmlformats.org/officeDocument/2006/relationships/image" Target="../media/image118.jpeg"/><Relationship Id="rId23" Type="http://schemas.openxmlformats.org/officeDocument/2006/relationships/image" Target="../media/image119.jpeg"/><Relationship Id="rId24" Type="http://schemas.openxmlformats.org/officeDocument/2006/relationships/image" Target="../media/image120.png"/><Relationship Id="rId25" Type="http://schemas.openxmlformats.org/officeDocument/2006/relationships/image" Target="../media/image121.png"/><Relationship Id="rId26" Type="http://schemas.openxmlformats.org/officeDocument/2006/relationships/image" Target="../media/image122.jpeg"/><Relationship Id="rId27" Type="http://schemas.openxmlformats.org/officeDocument/2006/relationships/image" Target="../media/image123.png"/><Relationship Id="rId28" Type="http://schemas.openxmlformats.org/officeDocument/2006/relationships/image" Target="../media/image124.jpeg"/><Relationship Id="rId29" Type="http://schemas.openxmlformats.org/officeDocument/2006/relationships/image" Target="../media/image125.png"/><Relationship Id="rId30" Type="http://schemas.openxmlformats.org/officeDocument/2006/relationships/image" Target="../media/image126.png"/><Relationship Id="rId31" Type="http://schemas.openxmlformats.org/officeDocument/2006/relationships/image" Target="../media/image127.png"/><Relationship Id="rId32" Type="http://schemas.openxmlformats.org/officeDocument/2006/relationships/image" Target="../media/image128.png"/><Relationship Id="rId10" Type="http://schemas.openxmlformats.org/officeDocument/2006/relationships/image" Target="../media/image106.png"/><Relationship Id="rId11" Type="http://schemas.openxmlformats.org/officeDocument/2006/relationships/image" Target="../media/image107.jpeg"/><Relationship Id="rId12" Type="http://schemas.openxmlformats.org/officeDocument/2006/relationships/image" Target="../media/image108.png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5" Type="http://schemas.openxmlformats.org/officeDocument/2006/relationships/image" Target="../media/image111.jpeg"/><Relationship Id="rId16" Type="http://schemas.openxmlformats.org/officeDocument/2006/relationships/image" Target="../media/image112.jpeg"/><Relationship Id="rId17" Type="http://schemas.openxmlformats.org/officeDocument/2006/relationships/image" Target="../media/image113.png"/><Relationship Id="rId18" Type="http://schemas.openxmlformats.org/officeDocument/2006/relationships/image" Target="../media/image114.jpeg"/><Relationship Id="rId19" Type="http://schemas.openxmlformats.org/officeDocument/2006/relationships/image" Target="../media/image11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jpeg"/><Relationship Id="rId8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4" Type="http://schemas.openxmlformats.org/officeDocument/2006/relationships/image" Target="../media/image131.png"/><Relationship Id="rId5" Type="http://schemas.openxmlformats.org/officeDocument/2006/relationships/image" Target="../media/image132.jpeg"/><Relationship Id="rId6" Type="http://schemas.openxmlformats.org/officeDocument/2006/relationships/image" Target="../media/image133.jpeg"/><Relationship Id="rId7" Type="http://schemas.openxmlformats.org/officeDocument/2006/relationships/image" Target="../media/image134.jpeg"/><Relationship Id="rId8" Type="http://schemas.openxmlformats.org/officeDocument/2006/relationships/image" Target="../media/image135.png"/><Relationship Id="rId9" Type="http://schemas.openxmlformats.org/officeDocument/2006/relationships/image" Target="../media/image83.png"/><Relationship Id="rId10" Type="http://schemas.openxmlformats.org/officeDocument/2006/relationships/image" Target="../media/image136.png"/><Relationship Id="rId11" Type="http://schemas.openxmlformats.org/officeDocument/2006/relationships/image" Target="../media/image13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9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png"/><Relationship Id="rId20" Type="http://schemas.openxmlformats.org/officeDocument/2006/relationships/image" Target="../media/image151.jpeg"/><Relationship Id="rId21" Type="http://schemas.openxmlformats.org/officeDocument/2006/relationships/image" Target="../media/image152.png"/><Relationship Id="rId22" Type="http://schemas.openxmlformats.org/officeDocument/2006/relationships/image" Target="../media/image153.jpeg"/><Relationship Id="rId23" Type="http://schemas.openxmlformats.org/officeDocument/2006/relationships/image" Target="../media/image83.png"/><Relationship Id="rId24" Type="http://schemas.openxmlformats.org/officeDocument/2006/relationships/image" Target="../media/image154.png"/><Relationship Id="rId10" Type="http://schemas.openxmlformats.org/officeDocument/2006/relationships/image" Target="../media/image145.jpeg"/><Relationship Id="rId11" Type="http://schemas.openxmlformats.org/officeDocument/2006/relationships/image" Target="../media/image146.png"/><Relationship Id="rId12" Type="http://schemas.openxmlformats.org/officeDocument/2006/relationships/image" Target="../media/image86.png"/><Relationship Id="rId13" Type="http://schemas.openxmlformats.org/officeDocument/2006/relationships/image" Target="../media/image136.png"/><Relationship Id="rId14" Type="http://schemas.openxmlformats.org/officeDocument/2006/relationships/image" Target="../media/image147.jpeg"/><Relationship Id="rId15" Type="http://schemas.openxmlformats.org/officeDocument/2006/relationships/image" Target="../media/image148.jpeg"/><Relationship Id="rId16" Type="http://schemas.openxmlformats.org/officeDocument/2006/relationships/image" Target="../media/image46.png"/><Relationship Id="rId17" Type="http://schemas.openxmlformats.org/officeDocument/2006/relationships/image" Target="../media/image57.png"/><Relationship Id="rId18" Type="http://schemas.openxmlformats.org/officeDocument/2006/relationships/image" Target="../media/image149.png"/><Relationship Id="rId19" Type="http://schemas.openxmlformats.org/officeDocument/2006/relationships/image" Target="../media/image15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8.png"/><Relationship Id="rId3" Type="http://schemas.microsoft.com/office/2007/relationships/hdphoto" Target="../media/hdphoto3.wdp"/><Relationship Id="rId4" Type="http://schemas.openxmlformats.org/officeDocument/2006/relationships/image" Target="../media/image139.png"/><Relationship Id="rId5" Type="http://schemas.openxmlformats.org/officeDocument/2006/relationships/image" Target="../media/image140.jpe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jpeg"/><Relationship Id="rId7" Type="http://schemas.openxmlformats.org/officeDocument/2006/relationships/image" Target="../media/image160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microsoft.com/office/2007/relationships/hdphoto" Target="../media/hdphoto2.wdp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2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jpeg"/><Relationship Id="rId20" Type="http://schemas.openxmlformats.org/officeDocument/2006/relationships/image" Target="../media/image177.jpeg"/><Relationship Id="rId10" Type="http://schemas.openxmlformats.org/officeDocument/2006/relationships/image" Target="../media/image167.jpeg"/><Relationship Id="rId11" Type="http://schemas.openxmlformats.org/officeDocument/2006/relationships/image" Target="../media/image168.png"/><Relationship Id="rId12" Type="http://schemas.openxmlformats.org/officeDocument/2006/relationships/image" Target="../media/image169.png"/><Relationship Id="rId13" Type="http://schemas.openxmlformats.org/officeDocument/2006/relationships/image" Target="../media/image170.png"/><Relationship Id="rId14" Type="http://schemas.openxmlformats.org/officeDocument/2006/relationships/image" Target="../media/image171.jpeg"/><Relationship Id="rId15" Type="http://schemas.openxmlformats.org/officeDocument/2006/relationships/image" Target="../media/image172.jpeg"/><Relationship Id="rId16" Type="http://schemas.openxmlformats.org/officeDocument/2006/relationships/image" Target="../media/image173.png"/><Relationship Id="rId17" Type="http://schemas.openxmlformats.org/officeDocument/2006/relationships/image" Target="../media/image174.jpeg"/><Relationship Id="rId18" Type="http://schemas.openxmlformats.org/officeDocument/2006/relationships/image" Target="../media/image175.gif"/><Relationship Id="rId19" Type="http://schemas.openxmlformats.org/officeDocument/2006/relationships/image" Target="../media/image17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3.png"/><Relationship Id="rId3" Type="http://schemas.openxmlformats.org/officeDocument/2006/relationships/image" Target="../media/image164.jpeg"/><Relationship Id="rId4" Type="http://schemas.openxmlformats.org/officeDocument/2006/relationships/image" Target="../media/image141.png"/><Relationship Id="rId5" Type="http://schemas.openxmlformats.org/officeDocument/2006/relationships/image" Target="../media/image143.jpeg"/><Relationship Id="rId6" Type="http://schemas.openxmlformats.org/officeDocument/2006/relationships/image" Target="../media/image46.png"/><Relationship Id="rId7" Type="http://schemas.openxmlformats.org/officeDocument/2006/relationships/image" Target="../media/image149.png"/><Relationship Id="rId8" Type="http://schemas.openxmlformats.org/officeDocument/2006/relationships/image" Target="../media/image165.jpe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6.jpeg"/><Relationship Id="rId12" Type="http://schemas.openxmlformats.org/officeDocument/2006/relationships/image" Target="../media/image187.png"/><Relationship Id="rId13" Type="http://schemas.openxmlformats.org/officeDocument/2006/relationships/image" Target="../media/image188.png"/><Relationship Id="rId14" Type="http://schemas.openxmlformats.org/officeDocument/2006/relationships/image" Target="../media/image189.png"/><Relationship Id="rId15" Type="http://schemas.openxmlformats.org/officeDocument/2006/relationships/image" Target="../media/image190.jpeg"/><Relationship Id="rId16" Type="http://schemas.openxmlformats.org/officeDocument/2006/relationships/image" Target="../media/image191.jpeg"/><Relationship Id="rId17" Type="http://schemas.openxmlformats.org/officeDocument/2006/relationships/image" Target="../media/image192.jpeg"/><Relationship Id="rId18" Type="http://schemas.openxmlformats.org/officeDocument/2006/relationships/image" Target="../media/image193.png"/><Relationship Id="rId19" Type="http://schemas.openxmlformats.org/officeDocument/2006/relationships/image" Target="../media/image19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8.png"/><Relationship Id="rId4" Type="http://schemas.openxmlformats.org/officeDocument/2006/relationships/image" Target="../media/image179.gif"/><Relationship Id="rId5" Type="http://schemas.openxmlformats.org/officeDocument/2006/relationships/image" Target="../media/image18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jpeg"/><Relationship Id="rId9" Type="http://schemas.openxmlformats.org/officeDocument/2006/relationships/image" Target="../media/image184.png"/><Relationship Id="rId10" Type="http://schemas.openxmlformats.org/officeDocument/2006/relationships/image" Target="../media/image18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2.png"/><Relationship Id="rId20" Type="http://schemas.openxmlformats.org/officeDocument/2006/relationships/image" Target="../media/image213.png"/><Relationship Id="rId21" Type="http://schemas.openxmlformats.org/officeDocument/2006/relationships/image" Target="../media/image214.jpeg"/><Relationship Id="rId22" Type="http://schemas.openxmlformats.org/officeDocument/2006/relationships/image" Target="../media/image215.jpeg"/><Relationship Id="rId23" Type="http://schemas.openxmlformats.org/officeDocument/2006/relationships/image" Target="../media/image216.jpeg"/><Relationship Id="rId10" Type="http://schemas.openxmlformats.org/officeDocument/2006/relationships/image" Target="../media/image203.png"/><Relationship Id="rId11" Type="http://schemas.openxmlformats.org/officeDocument/2006/relationships/image" Target="../media/image204.png"/><Relationship Id="rId12" Type="http://schemas.openxmlformats.org/officeDocument/2006/relationships/image" Target="../media/image205.png"/><Relationship Id="rId13" Type="http://schemas.openxmlformats.org/officeDocument/2006/relationships/image" Target="../media/image206.png"/><Relationship Id="rId14" Type="http://schemas.openxmlformats.org/officeDocument/2006/relationships/image" Target="../media/image207.png"/><Relationship Id="rId15" Type="http://schemas.openxmlformats.org/officeDocument/2006/relationships/image" Target="../media/image208.png"/><Relationship Id="rId16" Type="http://schemas.openxmlformats.org/officeDocument/2006/relationships/image" Target="../media/image209.jpeg"/><Relationship Id="rId17" Type="http://schemas.openxmlformats.org/officeDocument/2006/relationships/image" Target="../media/image210.jpeg"/><Relationship Id="rId18" Type="http://schemas.openxmlformats.org/officeDocument/2006/relationships/image" Target="../media/image211.png"/><Relationship Id="rId19" Type="http://schemas.openxmlformats.org/officeDocument/2006/relationships/image" Target="../media/image21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5.jpeg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Relationship Id="rId7" Type="http://schemas.openxmlformats.org/officeDocument/2006/relationships/image" Target="../media/image200.jpeg"/><Relationship Id="rId8" Type="http://schemas.openxmlformats.org/officeDocument/2006/relationships/image" Target="../media/image20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4" Type="http://schemas.openxmlformats.org/officeDocument/2006/relationships/image" Target="../media/image219.png"/><Relationship Id="rId5" Type="http://schemas.openxmlformats.org/officeDocument/2006/relationships/image" Target="../media/image220.png"/><Relationship Id="rId6" Type="http://schemas.openxmlformats.org/officeDocument/2006/relationships/image" Target="../media/image221.png"/><Relationship Id="rId7" Type="http://schemas.openxmlformats.org/officeDocument/2006/relationships/image" Target="../media/image222.png"/><Relationship Id="rId8" Type="http://schemas.openxmlformats.org/officeDocument/2006/relationships/image" Target="../media/image223.jpeg"/><Relationship Id="rId9" Type="http://schemas.openxmlformats.org/officeDocument/2006/relationships/image" Target="../media/image224.jpeg"/><Relationship Id="rId10" Type="http://schemas.openxmlformats.org/officeDocument/2006/relationships/image" Target="../media/image225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27.jpeg"/><Relationship Id="rId5" Type="http://schemas.openxmlformats.org/officeDocument/2006/relationships/image" Target="../media/image228.jpeg"/><Relationship Id="rId6" Type="http://schemas.openxmlformats.org/officeDocument/2006/relationships/image" Target="../media/image229.jpeg"/><Relationship Id="rId7" Type="http://schemas.openxmlformats.org/officeDocument/2006/relationships/image" Target="../media/image230.jpeg"/><Relationship Id="rId8" Type="http://schemas.openxmlformats.org/officeDocument/2006/relationships/image" Target="../media/image23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8.png"/><Relationship Id="rId20" Type="http://schemas.openxmlformats.org/officeDocument/2006/relationships/image" Target="../media/image249.jpeg"/><Relationship Id="rId21" Type="http://schemas.openxmlformats.org/officeDocument/2006/relationships/image" Target="../media/image250.jpeg"/><Relationship Id="rId22" Type="http://schemas.openxmlformats.org/officeDocument/2006/relationships/image" Target="../media/image251.jpeg"/><Relationship Id="rId23" Type="http://schemas.openxmlformats.org/officeDocument/2006/relationships/image" Target="../media/image252.png"/><Relationship Id="rId24" Type="http://schemas.openxmlformats.org/officeDocument/2006/relationships/image" Target="../media/image253.png"/><Relationship Id="rId25" Type="http://schemas.openxmlformats.org/officeDocument/2006/relationships/image" Target="../media/image254.jpeg"/><Relationship Id="rId10" Type="http://schemas.openxmlformats.org/officeDocument/2006/relationships/image" Target="../media/image239.png"/><Relationship Id="rId11" Type="http://schemas.openxmlformats.org/officeDocument/2006/relationships/image" Target="../media/image240.png"/><Relationship Id="rId12" Type="http://schemas.openxmlformats.org/officeDocument/2006/relationships/image" Target="../media/image241.png"/><Relationship Id="rId13" Type="http://schemas.openxmlformats.org/officeDocument/2006/relationships/image" Target="../media/image242.jpeg"/><Relationship Id="rId14" Type="http://schemas.openxmlformats.org/officeDocument/2006/relationships/image" Target="../media/image243.png"/><Relationship Id="rId15" Type="http://schemas.openxmlformats.org/officeDocument/2006/relationships/image" Target="../media/image244.png"/><Relationship Id="rId16" Type="http://schemas.openxmlformats.org/officeDocument/2006/relationships/image" Target="../media/image245.jpeg"/><Relationship Id="rId17" Type="http://schemas.openxmlformats.org/officeDocument/2006/relationships/image" Target="../media/image246.jpeg"/><Relationship Id="rId18" Type="http://schemas.openxmlformats.org/officeDocument/2006/relationships/image" Target="../media/image247.png"/><Relationship Id="rId19" Type="http://schemas.openxmlformats.org/officeDocument/2006/relationships/image" Target="../media/image248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32.jpeg"/><Relationship Id="rId3" Type="http://schemas.openxmlformats.org/officeDocument/2006/relationships/image" Target="../media/image233.jpeg"/><Relationship Id="rId4" Type="http://schemas.openxmlformats.org/officeDocument/2006/relationships/image" Target="../media/image234.png"/><Relationship Id="rId5" Type="http://schemas.microsoft.com/office/2007/relationships/hdphoto" Target="../media/hdphoto4.wdp"/><Relationship Id="rId6" Type="http://schemas.openxmlformats.org/officeDocument/2006/relationships/image" Target="../media/image235.png"/><Relationship Id="rId7" Type="http://schemas.openxmlformats.org/officeDocument/2006/relationships/image" Target="../media/image236.jpeg"/><Relationship Id="rId8" Type="http://schemas.openxmlformats.org/officeDocument/2006/relationships/image" Target="../media/image2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image" Target="../media/image148.jpeg"/><Relationship Id="rId5" Type="http://schemas.openxmlformats.org/officeDocument/2006/relationships/image" Target="../media/image25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9.png"/><Relationship Id="rId3" Type="http://schemas.openxmlformats.org/officeDocument/2006/relationships/image" Target="../media/image2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gif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chart" Target="../charts/chart1.xml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8.jpeg"/><Relationship Id="rId3" Type="http://schemas.openxmlformats.org/officeDocument/2006/relationships/hyperlink" Target="http://business.lesechos.fr/entrepreneurs/communaute/0211046597563-paris-toulouse-et-lyon-les-villes-championnes-des-start-up-211602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 </a:t>
            </a:r>
            <a:r>
              <a:rPr lang="fr-FR" dirty="0" err="1" smtClean="0"/>
              <a:t>reasons</a:t>
            </a:r>
            <a:r>
              <a:rPr lang="fr-FR" dirty="0" smtClean="0"/>
              <a:t> to </a:t>
            </a:r>
            <a:r>
              <a:rPr lang="fr-FR" dirty="0"/>
              <a:t>I</a:t>
            </a:r>
            <a:r>
              <a:rPr lang="fr-FR" dirty="0" smtClean="0"/>
              <a:t>nvest in Toulouse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46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June 2016, Airbus Group inaugurated it world HQs in </a:t>
            </a:r>
            <a:r>
              <a:rPr lang="en-US" dirty="0" smtClean="0"/>
              <a:t>Toulouse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b="1" dirty="0">
                <a:solidFill>
                  <a:srgbClr val="A82F89"/>
                </a:solidFill>
              </a:rPr>
              <a:t>€100M </a:t>
            </a:r>
            <a:r>
              <a:rPr lang="en-US" dirty="0"/>
              <a:t>investment</a:t>
            </a:r>
            <a:r>
              <a:rPr lang="fr-FR" dirty="0"/>
              <a:t> in a </a:t>
            </a:r>
            <a:r>
              <a:rPr lang="fr-FR" b="1" dirty="0">
                <a:solidFill>
                  <a:srgbClr val="A82F89"/>
                </a:solidFill>
              </a:rPr>
              <a:t>5,5ha</a:t>
            </a:r>
            <a:r>
              <a:rPr lang="fr-FR" dirty="0"/>
              <a:t> </a:t>
            </a:r>
            <a:r>
              <a:rPr lang="en-US" dirty="0"/>
              <a:t>facility welcoming </a:t>
            </a:r>
            <a:r>
              <a:rPr lang="en-US" b="1" dirty="0">
                <a:solidFill>
                  <a:srgbClr val="A82F89"/>
                </a:solidFill>
              </a:rPr>
              <a:t>1500</a:t>
            </a:r>
            <a:r>
              <a:rPr lang="en-US" dirty="0"/>
              <a:t> employees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Airbus represents </a:t>
            </a:r>
            <a:r>
              <a:rPr lang="en-US" b="1" dirty="0">
                <a:solidFill>
                  <a:srgbClr val="A82F89"/>
                </a:solidFill>
              </a:rPr>
              <a:t>27,000</a:t>
            </a:r>
            <a:r>
              <a:rPr lang="en-US" dirty="0"/>
              <a:t> direct jobs and </a:t>
            </a:r>
            <a:r>
              <a:rPr lang="en-US" b="1" dirty="0">
                <a:solidFill>
                  <a:srgbClr val="A82F89"/>
                </a:solidFill>
              </a:rPr>
              <a:t>85,000</a:t>
            </a:r>
            <a:r>
              <a:rPr lang="en-US" dirty="0"/>
              <a:t> indirect jobs in Toulouse</a:t>
            </a:r>
            <a:endParaRPr lang="fr-FR" dirty="0"/>
          </a:p>
          <a:p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/>
              <a:t>They chose Toulouse for their world HQs in 2016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2. Cradle </a:t>
            </a:r>
            <a:r>
              <a:rPr lang="en-US" dirty="0">
                <a:sym typeface="Wingdings" pitchFamily="2" charset="2"/>
              </a:rPr>
              <a:t>for tomorrow’s technologies</a:t>
            </a:r>
          </a:p>
        </p:txBody>
      </p:sp>
      <p:pic>
        <p:nvPicPr>
          <p:cNvPr id="11" name="Picture 4" descr="https://pbs.twimg.com/media/CmCcG3VWkAAbXBe.jpg:large"/>
          <p:cNvPicPr>
            <a:picLocks noGrp="1" noChangeAspect="1" noChangeArrowheads="1"/>
          </p:cNvPicPr>
          <p:nvPr>
            <p:ph type="pic" sz="quarter" idx="2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Espace réservé pour une image  11"/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pic>
        <p:nvPicPr>
          <p:cNvPr id="13" name="Espace réservé pour une image  12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In June 2016, Siemens Mobility</a:t>
            </a:r>
            <a:r>
              <a:rPr lang="fr-FR" dirty="0"/>
              <a:t> </a:t>
            </a:r>
            <a:r>
              <a:rPr lang="en-US" dirty="0"/>
              <a:t>inaugurated</a:t>
            </a:r>
            <a:r>
              <a:rPr lang="fr-FR" dirty="0"/>
              <a:t> </a:t>
            </a:r>
            <a:r>
              <a:rPr lang="en-US" dirty="0"/>
              <a:t>its world HQs in Toulouse for its fully automatic VAL metro </a:t>
            </a:r>
            <a:r>
              <a:rPr lang="en-US" dirty="0" smtClean="0"/>
              <a:t>systems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A82F89"/>
                </a:solidFill>
              </a:rPr>
              <a:t>10,000sqm</a:t>
            </a:r>
            <a:r>
              <a:rPr lang="en-US" dirty="0"/>
              <a:t> facility welcoming </a:t>
            </a:r>
            <a:r>
              <a:rPr lang="en-US" b="1" dirty="0">
                <a:solidFill>
                  <a:srgbClr val="A82F89"/>
                </a:solidFill>
              </a:rPr>
              <a:t>100</a:t>
            </a:r>
            <a:r>
              <a:rPr lang="en-US" dirty="0"/>
              <a:t> employees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2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October 2016, AKKA Technologies, a technology consulting group, inaugurated its world HQs for its aeronautic activities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A82F89"/>
                </a:solidFill>
              </a:rPr>
              <a:t>€30M </a:t>
            </a:r>
            <a:r>
              <a:rPr lang="en-US" dirty="0" smtClean="0"/>
              <a:t>investment</a:t>
            </a:r>
          </a:p>
          <a:p>
            <a:pPr marL="0" indent="0">
              <a:buNone/>
            </a:pPr>
            <a:endParaRPr lang="en-US" b="1" dirty="0">
              <a:solidFill>
                <a:srgbClr val="A82F89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A82F89"/>
                </a:solidFill>
              </a:rPr>
              <a:t>1000 </a:t>
            </a:r>
            <a:r>
              <a:rPr lang="en-US" dirty="0"/>
              <a:t>employees and </a:t>
            </a:r>
            <a:r>
              <a:rPr lang="en-US" b="1" dirty="0">
                <a:solidFill>
                  <a:srgbClr val="A82F89"/>
                </a:solidFill>
              </a:rPr>
              <a:t>500</a:t>
            </a:r>
            <a:r>
              <a:rPr lang="en-US" dirty="0"/>
              <a:t> more announced for 2017</a:t>
            </a:r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1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smtClean="0"/>
              <a:t>A large choice of partners &amp; contractors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2. </a:t>
            </a:r>
            <a:r>
              <a:rPr lang="en-US" dirty="0" smtClean="0">
                <a:sym typeface="Wingdings" pitchFamily="2" charset="2"/>
              </a:rPr>
              <a:t>Cradle </a:t>
            </a:r>
            <a:r>
              <a:rPr lang="en-US" dirty="0">
                <a:sym typeface="Wingdings" pitchFamily="2" charset="2"/>
              </a:rPr>
              <a:t>for tomorrow’s technologies</a:t>
            </a:r>
          </a:p>
        </p:txBody>
      </p:sp>
      <p:sp>
        <p:nvSpPr>
          <p:cNvPr id="6" name="Rogner un rectangle avec un coin diagonal 5"/>
          <p:cNvSpPr/>
          <p:nvPr/>
        </p:nvSpPr>
        <p:spPr>
          <a:xfrm>
            <a:off x="619320" y="1596140"/>
            <a:ext cx="1132914" cy="465783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900" b="1" dirty="0" smtClean="0"/>
              <a:t>AERONAUTICS</a:t>
            </a:r>
            <a:endParaRPr lang="en-US" sz="900" b="1" dirty="0"/>
          </a:p>
        </p:txBody>
      </p:sp>
      <p:sp>
        <p:nvSpPr>
          <p:cNvPr id="7" name="Rogner un rectangle avec un coin diagonal 6"/>
          <p:cNvSpPr/>
          <p:nvPr/>
        </p:nvSpPr>
        <p:spPr>
          <a:xfrm>
            <a:off x="3859320" y="1596138"/>
            <a:ext cx="1132914" cy="465783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fr-FR" sz="800" b="1" dirty="0" smtClean="0"/>
              <a:t>INTELLIGENT TRANSPORTATION</a:t>
            </a:r>
            <a:endParaRPr lang="fr-FR" sz="800" b="1" dirty="0"/>
          </a:p>
        </p:txBody>
      </p:sp>
      <p:sp>
        <p:nvSpPr>
          <p:cNvPr id="9" name="Rogner un rectangle avec un coin diagonal 8"/>
          <p:cNvSpPr/>
          <p:nvPr/>
        </p:nvSpPr>
        <p:spPr>
          <a:xfrm>
            <a:off x="2239320" y="1596147"/>
            <a:ext cx="1132914" cy="465783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fr-FR" sz="900" b="1" dirty="0" smtClean="0"/>
              <a:t>SPACE</a:t>
            </a:r>
            <a:endParaRPr lang="fr-FR" sz="900" b="1" dirty="0"/>
          </a:p>
        </p:txBody>
      </p:sp>
      <p:sp>
        <p:nvSpPr>
          <p:cNvPr id="11" name="Rogner un rectangle avec un coin diagonal 10"/>
          <p:cNvSpPr/>
          <p:nvPr/>
        </p:nvSpPr>
        <p:spPr>
          <a:xfrm>
            <a:off x="5479320" y="1596137"/>
            <a:ext cx="1132914" cy="465783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fr-FR" sz="900" b="1" dirty="0"/>
              <a:t>HEALTH COSMETICS</a:t>
            </a:r>
          </a:p>
        </p:txBody>
      </p:sp>
      <p:sp>
        <p:nvSpPr>
          <p:cNvPr id="12" name="Rogner un rectangle avec un coin diagonal 11"/>
          <p:cNvSpPr/>
          <p:nvPr/>
        </p:nvSpPr>
        <p:spPr>
          <a:xfrm>
            <a:off x="7099320" y="1596136"/>
            <a:ext cx="1132914" cy="465783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fr-FR" sz="900" b="1" dirty="0" smtClean="0"/>
              <a:t>DIGITAL</a:t>
            </a:r>
            <a:endParaRPr lang="fr-FR" sz="900" b="1" dirty="0"/>
          </a:p>
        </p:txBody>
      </p:sp>
      <p:grpSp>
        <p:nvGrpSpPr>
          <p:cNvPr id="53" name="Groupe 52"/>
          <p:cNvGrpSpPr/>
          <p:nvPr/>
        </p:nvGrpSpPr>
        <p:grpSpPr>
          <a:xfrm>
            <a:off x="655329" y="2016155"/>
            <a:ext cx="7542084" cy="2585073"/>
            <a:chOff x="640550" y="3217363"/>
            <a:chExt cx="9125912" cy="3127932"/>
          </a:xfrm>
        </p:grpSpPr>
        <p:grpSp>
          <p:nvGrpSpPr>
            <p:cNvPr id="14" name="Groupe 13"/>
            <p:cNvGrpSpPr/>
            <p:nvPr/>
          </p:nvGrpSpPr>
          <p:grpSpPr>
            <a:xfrm>
              <a:off x="640550" y="3217363"/>
              <a:ext cx="9125912" cy="3127932"/>
              <a:chOff x="-114397" y="2421684"/>
              <a:chExt cx="12146598" cy="4163285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83892" y="4437007"/>
                <a:ext cx="665108" cy="508001"/>
              </a:xfrm>
              <a:prstGeom prst="rect">
                <a:avLst/>
              </a:prstGeom>
            </p:spPr>
          </p:pic>
          <p:grpSp>
            <p:nvGrpSpPr>
              <p:cNvPr id="16" name="Groupe 15"/>
              <p:cNvGrpSpPr/>
              <p:nvPr/>
            </p:nvGrpSpPr>
            <p:grpSpPr>
              <a:xfrm>
                <a:off x="-114397" y="2565698"/>
                <a:ext cx="12092077" cy="3569586"/>
                <a:chOff x="-114397" y="2593679"/>
                <a:chExt cx="12092077" cy="3569586"/>
              </a:xfrm>
            </p:grpSpPr>
            <p:grpSp>
              <p:nvGrpSpPr>
                <p:cNvPr id="37" name="Groupe 36"/>
                <p:cNvGrpSpPr/>
                <p:nvPr/>
              </p:nvGrpSpPr>
              <p:grpSpPr>
                <a:xfrm>
                  <a:off x="-114397" y="2593679"/>
                  <a:ext cx="12092077" cy="3284388"/>
                  <a:chOff x="-486516" y="2554177"/>
                  <a:chExt cx="12906644" cy="3838434"/>
                </a:xfrm>
              </p:grpSpPr>
              <p:grpSp>
                <p:nvGrpSpPr>
                  <p:cNvPr id="39" name="Groupe 38"/>
                  <p:cNvGrpSpPr/>
                  <p:nvPr/>
                </p:nvGrpSpPr>
                <p:grpSpPr>
                  <a:xfrm>
                    <a:off x="-486516" y="2554177"/>
                    <a:ext cx="12906644" cy="3838434"/>
                    <a:chOff x="-383804" y="2540738"/>
                    <a:chExt cx="12906644" cy="3838434"/>
                  </a:xfrm>
                </p:grpSpPr>
                <p:pic>
                  <p:nvPicPr>
                    <p:cNvPr id="42" name="Image 41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68605" y="5805799"/>
                      <a:ext cx="1951916" cy="5138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3" name="Image 42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938473" y="4853677"/>
                      <a:ext cx="1584367" cy="5156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4" name="Image 43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-383804" y="5133381"/>
                      <a:ext cx="1983327" cy="4586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Image 44"/>
                    <p:cNvPicPr>
                      <a:picLocks noChangeAspect="1"/>
                    </p:cNvPicPr>
                    <p:nvPr/>
                  </p:nvPicPr>
                  <p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32471" y="3888427"/>
                      <a:ext cx="1010806" cy="48013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Image 45"/>
                    <p:cNvPicPr>
                      <a:picLocks noChangeAspect="1"/>
                    </p:cNvPicPr>
                    <p:nvPr/>
                  </p:nvPicPr>
                  <p:blipFill>
                    <a:blip r:embed="rId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368605" y="4470930"/>
                      <a:ext cx="1796643" cy="579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4" descr="http://pro.01net.com/images/article/740273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11015331" y="6044073"/>
                      <a:ext cx="1484902" cy="3350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8" name="Picture 4" descr="http://www.associatedindustriesinc.com/wp-content/uploads/2011/03/Hexcel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34357" y="4167141"/>
                      <a:ext cx="1304924" cy="5445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9" name="Image 48"/>
                    <p:cNvPicPr>
                      <a:picLocks noChangeAspect="1"/>
                    </p:cNvPicPr>
                    <p:nvPr/>
                  </p:nvPicPr>
                  <p:blipFill>
                    <a:blip r:embed="rId1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81744" y="3351316"/>
                      <a:ext cx="1534196" cy="3751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" name="Image 49"/>
                    <p:cNvPicPr>
                      <a:picLocks noChangeAspect="1"/>
                    </p:cNvPicPr>
                    <p:nvPr/>
                  </p:nvPicPr>
                  <p:blipFill>
                    <a:blip r:embed="rId1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182318" y="5333464"/>
                      <a:ext cx="1139604" cy="70908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Image 50"/>
                    <p:cNvPicPr>
                      <a:picLocks noChangeAspect="1"/>
                    </p:cNvPicPr>
                    <p:nvPr/>
                  </p:nvPicPr>
                  <p:blipFill>
                    <a:blip r:embed="rId1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25246" y="2540738"/>
                      <a:ext cx="1757436" cy="8564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40" name="Picture 2" descr="http://www.nucletudes.com/uploads/editor/image/AIRBUS_D&amp;S_3D_Blue_RGB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68817" y="3303821"/>
                    <a:ext cx="2123195" cy="73654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" name="Picture 2" descr="C:\Users\O.ALTARABICHI\Documents\Stage Invest in Toulouse !\Week 12  23 June\thales telespazio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96687" y="5008267"/>
                    <a:ext cx="1693601" cy="52872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7404" y="5260880"/>
                  <a:ext cx="902385" cy="902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0102" y="3226087"/>
                <a:ext cx="912688" cy="682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Image 17">
                <a:hlinkClick r:id="rId17"/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83445" y="3985846"/>
                <a:ext cx="1096336" cy="360461"/>
              </a:xfrm>
              <a:prstGeom prst="rect">
                <a:avLst/>
              </a:prstGeom>
            </p:spPr>
          </p:pic>
          <p:pic>
            <p:nvPicPr>
              <p:cNvPr id="36" name="Picture 22" descr="LOGO PF_QUADRI"/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1549" y="2421684"/>
                <a:ext cx="1869796" cy="947228"/>
              </a:xfrm>
              <a:prstGeom prst="rect">
                <a:avLst/>
              </a:prstGeom>
              <a:noFill/>
            </p:spPr>
          </p:pic>
          <p:pic>
            <p:nvPicPr>
              <p:cNvPr id="20" name="Image 19">
                <a:hlinkClick r:id="rId20"/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01625" y="5419706"/>
                <a:ext cx="1459980" cy="383638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61531" y="5880233"/>
                <a:ext cx="1477111" cy="304800"/>
              </a:xfrm>
              <a:prstGeom prst="rect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96200" y="6300086"/>
                <a:ext cx="1188743" cy="284883"/>
              </a:xfrm>
              <a:prstGeom prst="rect">
                <a:avLst/>
              </a:prstGeom>
            </p:spPr>
          </p:pic>
          <p:pic>
            <p:nvPicPr>
              <p:cNvPr id="23" name="Image 22">
                <a:hlinkClick r:id="rId24"/>
              </p:cNvPr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58347" y="5008602"/>
                <a:ext cx="1146538" cy="298416"/>
              </a:xfrm>
              <a:prstGeom prst="rect">
                <a:avLst/>
              </a:prstGeom>
            </p:spPr>
          </p:pic>
          <p:pic>
            <p:nvPicPr>
              <p:cNvPr id="26" name="Picture 4" descr="https://vector.com/portal/pics/layout/vector-logo-new.png"/>
              <p:cNvPicPr>
                <a:picLocks noChangeAspect="1" noChangeArrowheads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651" y="5157986"/>
                <a:ext cx="1167565" cy="27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8399" y="3717826"/>
                <a:ext cx="1383693" cy="268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5086" y="2778290"/>
                <a:ext cx="1881755" cy="313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5770" y="3141762"/>
                <a:ext cx="1091328" cy="498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59319" y="4149874"/>
                <a:ext cx="941855" cy="374858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 rotWithShape="1"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91221" y="3939187"/>
                <a:ext cx="893567" cy="392320"/>
              </a:xfrm>
              <a:prstGeom prst="rect">
                <a:avLst/>
              </a:prstGeom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 rotWithShape="1"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41403" y="3246589"/>
                <a:ext cx="833213" cy="601001"/>
              </a:xfrm>
              <a:prstGeom prst="rect">
                <a:avLst/>
              </a:prstGeom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78979" y="2785125"/>
                <a:ext cx="1553222" cy="348540"/>
              </a:xfrm>
              <a:prstGeom prst="rect">
                <a:avLst/>
              </a:prstGeom>
            </p:spPr>
          </p:pic>
        </p:grpSp>
        <p:pic>
          <p:nvPicPr>
            <p:cNvPr id="52" name="Picture 4" descr="Résultat de recherche d'images pour &quot;airbus logo&quot;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044" y="3498698"/>
              <a:ext cx="893060" cy="179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Image 53" descr="EasyMile"/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62" y="3368744"/>
            <a:ext cx="670289" cy="27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2" descr="http://hyperloop.global/wp-content/uploads/2016/11/HTT_logo_black_s-uai-258x43.png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007" y="3980999"/>
            <a:ext cx="983540" cy="1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382" y="4339945"/>
            <a:ext cx="605551" cy="316400"/>
          </a:xfrm>
          <a:prstGeom prst="rect">
            <a:avLst/>
          </a:prstGeom>
        </p:spPr>
      </p:pic>
      <p:pic>
        <p:nvPicPr>
          <p:cNvPr id="57" name="Picture 2" descr="Résultat de recherche d'images pour &quot;electric visionary aircrafts&quot;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963" y="4207062"/>
            <a:ext cx="689230" cy="31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Résultat de recherche d'images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319" y="4522663"/>
            <a:ext cx="783572" cy="2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6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Aeronautics and space</a:t>
            </a:r>
            <a:endParaRPr lang="en-US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64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:\03-I2T\02-COMMUN\SUPPORT COMMUNICATION\Site web 2017\photos recupérées\hangarJLL+A380 © Airbus SAS.jpg"/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2. Cradle for tomorrow’s technologies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smtClean="0"/>
              <a:t>World capital of aeronautics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66175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Rogner un rectangle avec un coin diagonal 11"/>
          <p:cNvSpPr/>
          <p:nvPr/>
        </p:nvSpPr>
        <p:spPr>
          <a:xfrm>
            <a:off x="2249694" y="3581178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 smtClean="0"/>
              <a:t>Design, final assembly, flight tests</a:t>
            </a:r>
            <a:endParaRPr lang="en-US" sz="1050" b="1" dirty="0"/>
          </a:p>
        </p:txBody>
      </p:sp>
      <p:sp>
        <p:nvSpPr>
          <p:cNvPr id="13" name="Rogner un rectangle avec un coin diagonal 12"/>
          <p:cNvSpPr/>
          <p:nvPr/>
        </p:nvSpPr>
        <p:spPr>
          <a:xfrm>
            <a:off x="677168" y="1528656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 smtClean="0"/>
              <a:t>25% of the French R&amp;D in Aerospace </a:t>
            </a:r>
            <a:endParaRPr lang="en-US" sz="1050" b="1" dirty="0"/>
          </a:p>
        </p:txBody>
      </p:sp>
      <p:sp>
        <p:nvSpPr>
          <p:cNvPr id="14" name="Rogner un rectangle avec un coin diagonal 13"/>
          <p:cNvSpPr/>
          <p:nvPr/>
        </p:nvSpPr>
        <p:spPr>
          <a:xfrm>
            <a:off x="2249696" y="1528655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 smtClean="0"/>
              <a:t>85,000 </a:t>
            </a:r>
            <a:r>
              <a:rPr lang="en-US" sz="1050" b="1" dirty="0"/>
              <a:t>jobs</a:t>
            </a:r>
            <a:br>
              <a:rPr lang="en-US" sz="1050" b="1" dirty="0"/>
            </a:br>
            <a:r>
              <a:rPr lang="en-US" sz="1050" b="1" dirty="0"/>
              <a:t>in </a:t>
            </a:r>
            <a:r>
              <a:rPr lang="en-US" sz="1050" b="1" dirty="0" smtClean="0"/>
              <a:t>700 </a:t>
            </a:r>
            <a:r>
              <a:rPr lang="en-US" sz="1050" b="1" dirty="0"/>
              <a:t>companies</a:t>
            </a:r>
          </a:p>
        </p:txBody>
      </p:sp>
      <p:sp>
        <p:nvSpPr>
          <p:cNvPr id="15" name="Rogner un rectangle avec un coin diagonal 14"/>
          <p:cNvSpPr/>
          <p:nvPr/>
        </p:nvSpPr>
        <p:spPr>
          <a:xfrm>
            <a:off x="2249695" y="2554917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/>
              <a:t>718 planes delivered (up from 688 in ‘16) / 850 net orders in 2017 </a:t>
            </a:r>
          </a:p>
        </p:txBody>
      </p:sp>
      <p:sp>
        <p:nvSpPr>
          <p:cNvPr id="16" name="Rogner un rectangle avec un coin diagonal 15"/>
          <p:cNvSpPr/>
          <p:nvPr/>
        </p:nvSpPr>
        <p:spPr>
          <a:xfrm>
            <a:off x="677167" y="2554917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 smtClean="0"/>
              <a:t>Airbus Group World HQ</a:t>
            </a:r>
            <a:endParaRPr lang="en-US" sz="1050" b="1" dirty="0"/>
          </a:p>
        </p:txBody>
      </p:sp>
      <p:sp>
        <p:nvSpPr>
          <p:cNvPr id="17" name="Rogner un rectangle avec un coin diagonal 16"/>
          <p:cNvSpPr/>
          <p:nvPr/>
        </p:nvSpPr>
        <p:spPr>
          <a:xfrm>
            <a:off x="677802" y="3581178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 smtClean="0"/>
              <a:t>1</a:t>
            </a:r>
            <a:r>
              <a:rPr lang="en-US" sz="1050" b="1" baseline="30000" dirty="0" smtClean="0"/>
              <a:t>st</a:t>
            </a:r>
            <a:r>
              <a:rPr lang="en-US" sz="1050" b="1" dirty="0" smtClean="0"/>
              <a:t> French industrial site: 650ha &amp; 40k employees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32497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Résultat de recherche d'images pour &quot;toulouse one web&quot;"/>
          <p:cNvPicPr>
            <a:picLocks noGrp="1" noChangeAspect="1" noChangeArrowheads="1"/>
          </p:cNvPicPr>
          <p:nvPr>
            <p:ph type="pic" sz="quarter" idx="2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5" name="Picture 10" descr="Résultat de recherche d'images pour &quot;cnes toulouse&quot;"/>
          <p:cNvPicPr>
            <a:picLocks noGrp="1" noChangeAspect="1" noChangeArrowheads="1"/>
          </p:cNvPicPr>
          <p:nvPr>
            <p:ph type="pic" sz="quarter" idx="2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Sous-titre 1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smtClean="0"/>
              <a:t>European capital of Space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200" dirty="0"/>
              <a:t>Satellite </a:t>
            </a:r>
            <a:r>
              <a:rPr lang="fr-FR" sz="1200" dirty="0" err="1"/>
              <a:t>imagery</a:t>
            </a:r>
            <a:r>
              <a:rPr lang="fr-FR" sz="1200" dirty="0"/>
              <a:t> (SPOT IMAGE), </a:t>
            </a:r>
          </a:p>
          <a:p>
            <a:r>
              <a:rPr lang="fr-FR" sz="1200" dirty="0" err="1"/>
              <a:t>Meteorology</a:t>
            </a:r>
            <a:r>
              <a:rPr lang="fr-FR" sz="1200" dirty="0"/>
              <a:t> (METEO France) </a:t>
            </a:r>
          </a:p>
          <a:p>
            <a:r>
              <a:rPr lang="fr-FR" sz="1200" dirty="0" err="1" smtClean="0"/>
              <a:t>Oceanography</a:t>
            </a:r>
            <a:r>
              <a:rPr lang="fr-FR" sz="1200" dirty="0" smtClean="0"/>
              <a:t> (MERCATOR OCEAN)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2. Cradle for tomorrow’s technologies</a:t>
            </a:r>
          </a:p>
        </p:txBody>
      </p:sp>
      <p:sp>
        <p:nvSpPr>
          <p:cNvPr id="40" name="Rogner un rectangle avec un coin diagonal 39"/>
          <p:cNvSpPr/>
          <p:nvPr/>
        </p:nvSpPr>
        <p:spPr>
          <a:xfrm>
            <a:off x="4206059" y="1131997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 smtClean="0"/>
              <a:t>25% of </a:t>
            </a:r>
            <a:r>
              <a:rPr lang="en-US" sz="1050" b="1" dirty="0"/>
              <a:t>E</a:t>
            </a:r>
            <a:r>
              <a:rPr lang="en-US" sz="1050" b="1" dirty="0" smtClean="0"/>
              <a:t>uropean workforce</a:t>
            </a:r>
            <a:endParaRPr lang="en-US" sz="1050" b="1" dirty="0"/>
          </a:p>
        </p:txBody>
      </p:sp>
      <p:sp>
        <p:nvSpPr>
          <p:cNvPr id="41" name="Rogner un rectangle avec un coin diagonal 40"/>
          <p:cNvSpPr/>
          <p:nvPr/>
        </p:nvSpPr>
        <p:spPr>
          <a:xfrm>
            <a:off x="5778587" y="1131996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/>
              <a:t>12,000 jobs</a:t>
            </a:r>
            <a:br>
              <a:rPr lang="en-US" sz="1050" b="1" dirty="0"/>
            </a:br>
            <a:r>
              <a:rPr lang="en-US" sz="1050" b="1" dirty="0"/>
              <a:t>in 400 companies</a:t>
            </a:r>
          </a:p>
        </p:txBody>
      </p:sp>
      <p:sp>
        <p:nvSpPr>
          <p:cNvPr id="42" name="Rogner un rectangle avec un coin diagonal 41"/>
          <p:cNvSpPr/>
          <p:nvPr/>
        </p:nvSpPr>
        <p:spPr>
          <a:xfrm>
            <a:off x="7366251" y="1131997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/>
              <a:t>French National Space </a:t>
            </a:r>
            <a:r>
              <a:rPr lang="en-US" sz="1050" b="1" dirty="0" smtClean="0"/>
              <a:t>Agency major site</a:t>
            </a:r>
            <a:endParaRPr lang="en-US" sz="1050" b="1" dirty="0"/>
          </a:p>
        </p:txBody>
      </p:sp>
      <p:sp>
        <p:nvSpPr>
          <p:cNvPr id="43" name="Rogner un rectangle avec un coin diagonal 42"/>
          <p:cNvSpPr/>
          <p:nvPr/>
        </p:nvSpPr>
        <p:spPr>
          <a:xfrm>
            <a:off x="4206058" y="2074438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 smtClean="0"/>
              <a:t>Design et fabrication de satellites</a:t>
            </a:r>
            <a:r>
              <a:rPr lang="en-US" sz="1050" b="1" dirty="0"/>
              <a:t>: 10,000 m² </a:t>
            </a:r>
            <a:r>
              <a:rPr lang="en-US" sz="1050" b="1" dirty="0" smtClean="0"/>
              <a:t>of clean rooms</a:t>
            </a:r>
            <a:endParaRPr lang="en-US" sz="1050" b="1" dirty="0"/>
          </a:p>
        </p:txBody>
      </p:sp>
      <p:sp>
        <p:nvSpPr>
          <p:cNvPr id="44" name="Rogner un rectangle avec un coin diagonal 43"/>
          <p:cNvSpPr/>
          <p:nvPr/>
        </p:nvSpPr>
        <p:spPr>
          <a:xfrm>
            <a:off x="5778587" y="2074438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 err="1" smtClean="0"/>
              <a:t>OneWeb</a:t>
            </a:r>
            <a:r>
              <a:rPr lang="en-US" sz="1050" b="1" dirty="0" smtClean="0"/>
              <a:t> FAL opened mid 2017 using Airbus Group manufacturing capabilities</a:t>
            </a:r>
            <a:endParaRPr lang="en-US" sz="1050" b="1" dirty="0"/>
          </a:p>
        </p:txBody>
      </p:sp>
      <p:sp>
        <p:nvSpPr>
          <p:cNvPr id="45" name="Rogner un rectangle avec un coin diagonal 44"/>
          <p:cNvSpPr/>
          <p:nvPr/>
        </p:nvSpPr>
        <p:spPr>
          <a:xfrm>
            <a:off x="7366251" y="2074438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/>
              <a:t>Exploration of Mars, International Space Station, Rosetta mission…</a:t>
            </a:r>
          </a:p>
        </p:txBody>
      </p:sp>
      <p:pic>
        <p:nvPicPr>
          <p:cNvPr id="47" name="Image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90612"/>
            <a:ext cx="1026863" cy="48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208" y="2269775"/>
            <a:ext cx="1225841" cy="327588"/>
          </a:xfrm>
          <a:prstGeom prst="rect">
            <a:avLst/>
          </a:prstGeom>
        </p:spPr>
      </p:pic>
      <p:pic>
        <p:nvPicPr>
          <p:cNvPr id="51" name="Picture 2" descr="C:\Users\O.ALTARABICHI\Documents\Stage Invest in Toulouse !\Week 12  23 June\Logo_spotimage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472" y="2136633"/>
            <a:ext cx="611574" cy="59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Screen Shot 2014-05-05 at 11.52.27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122" y="2625469"/>
            <a:ext cx="694153" cy="441821"/>
          </a:xfrm>
          <a:prstGeom prst="rect">
            <a:avLst/>
          </a:prstGeom>
        </p:spPr>
      </p:pic>
      <p:pic>
        <p:nvPicPr>
          <p:cNvPr id="56" name="Picture 2" descr="C:\Users\O.ALTARABICHI\Documents\Stage Invest in Toulouse !\Week 12  23 June\thales telespazi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633339"/>
            <a:ext cx="1062023" cy="3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 descr="http://julien.marzat.free.fr/images/logo-onera-ident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049" y="2318220"/>
            <a:ext cx="946968" cy="26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682" y="2635816"/>
            <a:ext cx="805989" cy="421128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875" y="2576667"/>
            <a:ext cx="664476" cy="66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78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Emerging</a:t>
            </a:r>
            <a:r>
              <a:rPr lang="fr-FR" dirty="0" smtClean="0"/>
              <a:t> technologies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49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fr-FR" dirty="0" smtClean="0"/>
              <a:t>French </a:t>
            </a:r>
            <a:r>
              <a:rPr lang="fr-FR" dirty="0"/>
              <a:t>T</a:t>
            </a:r>
            <a:r>
              <a:rPr lang="fr-FR" dirty="0" smtClean="0"/>
              <a:t>ech </a:t>
            </a:r>
            <a:r>
              <a:rPr lang="fr-FR" dirty="0"/>
              <a:t>C</a:t>
            </a:r>
            <a:r>
              <a:rPr lang="fr-FR" dirty="0" smtClean="0"/>
              <a:t>ity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7363" y="1457325"/>
            <a:ext cx="8418408" cy="904875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1200" b="1" dirty="0">
                <a:solidFill>
                  <a:srgbClr val="A82F89"/>
                </a:solidFill>
              </a:rPr>
              <a:t>3,000</a:t>
            </a:r>
            <a:r>
              <a:rPr lang="en-US" sz="1200" dirty="0"/>
              <a:t> IT companies / 200+ startups &amp; 78 newly founded since 2014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38,000</a:t>
            </a:r>
            <a:r>
              <a:rPr lang="en-US" sz="1200" dirty="0"/>
              <a:t> IT jobs / 1 298 startup jobs created since 2014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94</a:t>
            </a:r>
            <a:r>
              <a:rPr lang="en-US" sz="1200" dirty="0"/>
              <a:t> startups have raised </a:t>
            </a:r>
            <a:r>
              <a:rPr lang="en-US" sz="1200" b="1" dirty="0">
                <a:solidFill>
                  <a:srgbClr val="A82F89"/>
                </a:solidFill>
              </a:rPr>
              <a:t>414M€</a:t>
            </a:r>
            <a:r>
              <a:rPr lang="en-US" sz="1200" dirty="0"/>
              <a:t> since 2014 / </a:t>
            </a:r>
            <a:r>
              <a:rPr lang="en-US" sz="1200" b="1" dirty="0">
                <a:solidFill>
                  <a:srgbClr val="A82F89"/>
                </a:solidFill>
              </a:rPr>
              <a:t>11</a:t>
            </a:r>
            <a:r>
              <a:rPr lang="en-US" sz="1200" dirty="0"/>
              <a:t> have raised </a:t>
            </a:r>
            <a:r>
              <a:rPr lang="en-US" sz="1200" b="1" dirty="0">
                <a:solidFill>
                  <a:srgbClr val="A82F89"/>
                </a:solidFill>
              </a:rPr>
              <a:t>185M€</a:t>
            </a:r>
            <a:r>
              <a:rPr lang="en-US" sz="1200" dirty="0"/>
              <a:t> in 2016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rgbClr val="A82F89"/>
                </a:solidFill>
              </a:rPr>
              <a:t>6</a:t>
            </a:r>
            <a:r>
              <a:rPr lang="en-US" sz="1200" dirty="0"/>
              <a:t> startups in Deloitte Technology Fast 500 2016 EMEA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20</a:t>
            </a:r>
            <a:r>
              <a:rPr lang="en-US" sz="1200" dirty="0"/>
              <a:t> public and private accelerators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163</a:t>
            </a:r>
            <a:r>
              <a:rPr lang="en-US" sz="1200" dirty="0"/>
              <a:t> R&amp;D centers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20,000</a:t>
            </a:r>
            <a:r>
              <a:rPr lang="en-US" sz="1200" dirty="0"/>
              <a:t> highly qualified students</a:t>
            </a:r>
          </a:p>
          <a:p>
            <a:endParaRPr lang="fr-FR" sz="1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2. Cradle for tomorrow’s technologies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5633" y="2463374"/>
            <a:ext cx="1821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>
                <a:solidFill>
                  <a:srgbClr val="A82F89"/>
                </a:solidFill>
              </a:rPr>
              <a:t>Healthtech</a:t>
            </a:r>
            <a:r>
              <a:rPr lang="fr-FR" sz="1400" b="1" dirty="0">
                <a:solidFill>
                  <a:srgbClr val="A82F89"/>
                </a:solidFill>
              </a:rPr>
              <a:t> / </a:t>
            </a:r>
            <a:r>
              <a:rPr lang="fr-FR" sz="1400" b="1" dirty="0" err="1">
                <a:solidFill>
                  <a:srgbClr val="A82F89"/>
                </a:solidFill>
              </a:rPr>
              <a:t>Medtech</a:t>
            </a:r>
            <a:endParaRPr lang="fr-FR" sz="1400" b="1" dirty="0">
              <a:solidFill>
                <a:srgbClr val="A82F8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2531" y="3553417"/>
            <a:ext cx="1578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A82F89"/>
                </a:solidFill>
              </a:rPr>
              <a:t>Creative Industries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9814" y="2455191"/>
            <a:ext cx="1503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82F89"/>
                </a:solidFill>
              </a:rPr>
              <a:t>Internet of Things</a:t>
            </a:r>
            <a:endParaRPr lang="en-US" sz="1400" b="1" dirty="0">
              <a:solidFill>
                <a:srgbClr val="A82F8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00291" y="3553418"/>
            <a:ext cx="61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A82F89"/>
                </a:solidFill>
              </a:rPr>
              <a:t>Retail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94524" y="2453562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A82F89"/>
                </a:solidFill>
              </a:rPr>
              <a:t>Autonomous Sensing &amp; Systems</a:t>
            </a:r>
          </a:p>
        </p:txBody>
      </p:sp>
      <p:grpSp>
        <p:nvGrpSpPr>
          <p:cNvPr id="46" name="Groupe 45"/>
          <p:cNvGrpSpPr/>
          <p:nvPr/>
        </p:nvGrpSpPr>
        <p:grpSpPr>
          <a:xfrm>
            <a:off x="61025" y="2692950"/>
            <a:ext cx="2884977" cy="924753"/>
            <a:chOff x="200489" y="3910928"/>
            <a:chExt cx="2884977" cy="924753"/>
          </a:xfrm>
        </p:grpSpPr>
        <p:pic>
          <p:nvPicPr>
            <p:cNvPr id="10" name="Picture 2" descr="https://media.licdn.com/mpr/mpr/shrink_200_200/AAEAAQAAAAAAAAfRAAAAJDkyMjg2OTg5LTEyZjEtNDE5OS04ZWI3LWQyNjFlODQyYTNlNQ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19" y="3923246"/>
              <a:ext cx="467191" cy="46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46" y="4042852"/>
              <a:ext cx="722062" cy="16621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489" y="4407328"/>
              <a:ext cx="973770" cy="428353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248" y="4520898"/>
              <a:ext cx="747555" cy="17398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7201" y="3989858"/>
              <a:ext cx="769297" cy="28969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96773" y="3910928"/>
              <a:ext cx="2788693" cy="863398"/>
            </a:xfrm>
            <a:prstGeom prst="rect">
              <a:avLst/>
            </a:prstGeom>
            <a:noFill/>
            <a:ln>
              <a:solidFill>
                <a:srgbClr val="BD2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Image 20" descr="cid:image002.jpg@01D239B5.A44E3BA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957" y="4511577"/>
              <a:ext cx="890585" cy="1698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roupe 47"/>
          <p:cNvGrpSpPr/>
          <p:nvPr/>
        </p:nvGrpSpPr>
        <p:grpSpPr>
          <a:xfrm>
            <a:off x="6251492" y="2691011"/>
            <a:ext cx="2790000" cy="863398"/>
            <a:chOff x="8358984" y="3912092"/>
            <a:chExt cx="2790000" cy="863398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2739" y="4037014"/>
              <a:ext cx="685185" cy="223318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0869" y="4486067"/>
              <a:ext cx="1154193" cy="172434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28972" y="4320719"/>
              <a:ext cx="504153" cy="400357"/>
            </a:xfrm>
            <a:prstGeom prst="rect">
              <a:avLst/>
            </a:prstGeom>
          </p:spPr>
        </p:pic>
        <p:pic>
          <p:nvPicPr>
            <p:cNvPr id="28" name="Image 27" descr="Genoskin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37511" y="4003635"/>
              <a:ext cx="1022641" cy="27047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Image 28" descr="Pixience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430" y="4424753"/>
              <a:ext cx="295062" cy="295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7463" y="3953830"/>
              <a:ext cx="694264" cy="24588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8358984" y="3912092"/>
              <a:ext cx="2790000" cy="863398"/>
            </a:xfrm>
            <a:prstGeom prst="rect">
              <a:avLst/>
            </a:prstGeom>
            <a:noFill/>
            <a:ln>
              <a:solidFill>
                <a:srgbClr val="BD2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3184491" y="2691234"/>
            <a:ext cx="2790000" cy="863398"/>
            <a:chOff x="4325079" y="3912092"/>
            <a:chExt cx="2790000" cy="863398"/>
          </a:xfrm>
        </p:grpSpPr>
        <p:pic>
          <p:nvPicPr>
            <p:cNvPr id="7" name="Image 6" descr="Naïo Technologies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655" y="3951372"/>
              <a:ext cx="393415" cy="39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 descr="Delair-Tech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67153" y="3989858"/>
              <a:ext cx="796022" cy="270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 descr="Syntony GNSS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82514" y="3952975"/>
              <a:ext cx="463398" cy="344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21" descr="Pole Star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633" y="4376938"/>
              <a:ext cx="295062" cy="295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 22" descr="EasyMile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35456" y="4421131"/>
              <a:ext cx="658545" cy="270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 23" descr="https://ffly4u.com/wordpress/wordpress/wp-content/uploads/2017/03/logo-ffly4u150px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737" y="4397604"/>
              <a:ext cx="624000" cy="270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4325079" y="3912092"/>
              <a:ext cx="2790000" cy="863398"/>
            </a:xfrm>
            <a:prstGeom prst="rect">
              <a:avLst/>
            </a:prstGeom>
            <a:noFill/>
            <a:ln>
              <a:solidFill>
                <a:srgbClr val="BD2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1656722" y="3784995"/>
            <a:ext cx="2790000" cy="863398"/>
            <a:chOff x="2310431" y="5519847"/>
            <a:chExt cx="2790000" cy="863398"/>
          </a:xfrm>
        </p:grpSpPr>
        <p:pic>
          <p:nvPicPr>
            <p:cNvPr id="31" name="Image 30" descr="tatprod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876" y="5555736"/>
              <a:ext cx="368827" cy="368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Image 33" descr="XField Paintball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575" y="5942919"/>
              <a:ext cx="368827" cy="3688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2310431" y="5519847"/>
              <a:ext cx="2790000" cy="863398"/>
            </a:xfrm>
            <a:prstGeom prst="rect">
              <a:avLst/>
            </a:prstGeom>
            <a:noFill/>
            <a:ln>
              <a:solidFill>
                <a:srgbClr val="BD2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Image 36" descr="W2P Production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427" y="5561322"/>
              <a:ext cx="368827" cy="368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Image 1" descr="http://snootlab.com/img/logo.jpg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203" y="5605991"/>
              <a:ext cx="1097573" cy="270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4188" y="5989632"/>
              <a:ext cx="674354" cy="270474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9010" y="6038808"/>
              <a:ext cx="811421" cy="270474"/>
            </a:xfrm>
            <a:prstGeom prst="rect">
              <a:avLst/>
            </a:prstGeom>
          </p:spPr>
        </p:pic>
      </p:grpSp>
      <p:grpSp>
        <p:nvGrpSpPr>
          <p:cNvPr id="50" name="Groupe 49"/>
          <p:cNvGrpSpPr/>
          <p:nvPr/>
        </p:nvGrpSpPr>
        <p:grpSpPr>
          <a:xfrm>
            <a:off x="4710439" y="3784995"/>
            <a:ext cx="2790000" cy="863398"/>
            <a:chOff x="6383323" y="5519847"/>
            <a:chExt cx="2790000" cy="863398"/>
          </a:xfrm>
        </p:grpSpPr>
        <p:pic>
          <p:nvPicPr>
            <p:cNvPr id="6" name="Image 6" descr="Ubleam"/>
            <p:cNvPicPr>
              <a:picLocks noChangeAspect="1" noChangeArrowheads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36823" y="5989632"/>
              <a:ext cx="446475" cy="368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6383323" y="5519847"/>
              <a:ext cx="2790000" cy="863398"/>
            </a:xfrm>
            <a:prstGeom prst="rect">
              <a:avLst/>
            </a:prstGeom>
            <a:noFill/>
            <a:ln>
              <a:solidFill>
                <a:srgbClr val="BD2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" name="Picture 2" descr="Lyra Network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728" y="5570672"/>
              <a:ext cx="344240" cy="34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Image 41" descr="CityMeo"/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68463" y="5605991"/>
              <a:ext cx="973476" cy="2458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Image 42" descr="https://www.fittingbox.com/wp-content/uploads/2017/01/Logo-FittingBox-Reinvented.png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2038" y="6051102"/>
              <a:ext cx="678831" cy="245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2" descr="http://www.myfeelback.com/sites/all/themes/mfb_theme/logo-inverse.png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780" y="6038808"/>
              <a:ext cx="1089086" cy="19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https://i0.wp.com/blog.demooz.com/wp-content/uploads/2017/03/big-.png?fit=776%2C260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665" y="5617108"/>
              <a:ext cx="807259" cy="270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Image 50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77" y="811007"/>
            <a:ext cx="1691635" cy="60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9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A center of excellence for autonomous &amp; connected vehicles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2. Cradle for tomorrow’s technologies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2078" y="1457324"/>
            <a:ext cx="7103693" cy="36861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200" b="1" dirty="0" smtClean="0">
                <a:solidFill>
                  <a:srgbClr val="A92D90"/>
                </a:solidFill>
              </a:rPr>
              <a:t>Hyperloop </a:t>
            </a:r>
            <a:r>
              <a:rPr lang="en-US" sz="1200" b="1" dirty="0">
                <a:solidFill>
                  <a:srgbClr val="A92D90"/>
                </a:solidFill>
              </a:rPr>
              <a:t>Transportation Technologies </a:t>
            </a:r>
            <a:r>
              <a:rPr lang="en-US" sz="1200" dirty="0"/>
              <a:t>will soon launch its European R&amp;D activities in </a:t>
            </a:r>
            <a:r>
              <a:rPr lang="en-US" sz="1200" dirty="0" smtClean="0"/>
              <a:t>Toulouse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200" b="1" dirty="0" smtClean="0">
                <a:solidFill>
                  <a:srgbClr val="A92D90"/>
                </a:solidFill>
              </a:rPr>
              <a:t>Continental </a:t>
            </a:r>
            <a:r>
              <a:rPr lang="en-US" sz="1200" b="1" dirty="0">
                <a:solidFill>
                  <a:srgbClr val="A92D90"/>
                </a:solidFill>
              </a:rPr>
              <a:t>Digital Services France </a:t>
            </a:r>
            <a:r>
              <a:rPr lang="en-US" sz="1200" dirty="0"/>
              <a:t>has its HQs in Toulouse, notably working on the </a:t>
            </a:r>
            <a:r>
              <a:rPr lang="en-US" sz="1200" b="1" dirty="0" err="1">
                <a:solidFill>
                  <a:srgbClr val="A92D90"/>
                </a:solidFill>
              </a:rPr>
              <a:t>eHorizon</a:t>
            </a:r>
            <a:r>
              <a:rPr lang="en-US" sz="1200" b="1" dirty="0">
                <a:solidFill>
                  <a:srgbClr val="A92D90"/>
                </a:solidFill>
              </a:rPr>
              <a:t> </a:t>
            </a:r>
            <a:r>
              <a:rPr lang="en-US" sz="1200" dirty="0"/>
              <a:t>project to make autonomous and connected vehicles smarter and </a:t>
            </a:r>
            <a:r>
              <a:rPr lang="en-US" sz="1200" dirty="0" smtClean="0"/>
              <a:t>safer</a:t>
            </a:r>
            <a:endParaRPr lang="en-US" sz="1200" b="1" dirty="0" smtClean="0">
              <a:solidFill>
                <a:srgbClr val="A92D9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200" b="1" dirty="0" smtClean="0">
                <a:solidFill>
                  <a:srgbClr val="A92D90"/>
                </a:solidFill>
              </a:rPr>
              <a:t>Easy </a:t>
            </a:r>
            <a:r>
              <a:rPr lang="en-US" sz="1200" b="1" dirty="0">
                <a:solidFill>
                  <a:srgbClr val="A92D90"/>
                </a:solidFill>
              </a:rPr>
              <a:t>Mile </a:t>
            </a:r>
            <a:r>
              <a:rPr lang="en-US" sz="1200" dirty="0"/>
              <a:t>develops its driverless shuttle in </a:t>
            </a:r>
            <a:r>
              <a:rPr lang="en-US" sz="1200" dirty="0" smtClean="0"/>
              <a:t>Toulouse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200" b="1" dirty="0">
                <a:solidFill>
                  <a:srgbClr val="A92D90"/>
                </a:solidFill>
              </a:rPr>
              <a:t>Renault </a:t>
            </a:r>
            <a:r>
              <a:rPr lang="en-US" sz="1200" dirty="0" smtClean="0"/>
              <a:t>has acquired </a:t>
            </a:r>
            <a:r>
              <a:rPr lang="en-US" sz="1200" b="1" dirty="0">
                <a:solidFill>
                  <a:srgbClr val="A92D90"/>
                </a:solidFill>
              </a:rPr>
              <a:t>Intel’s</a:t>
            </a:r>
            <a:r>
              <a:rPr lang="en-US" sz="1200" dirty="0"/>
              <a:t> R&amp;D capabilities in Toulouse to develop </a:t>
            </a:r>
            <a:r>
              <a:rPr lang="en-US" sz="1200" dirty="0" smtClean="0"/>
              <a:t>its Software </a:t>
            </a:r>
            <a:r>
              <a:rPr lang="en-US" sz="1200" dirty="0"/>
              <a:t>Lab dedicated to </a:t>
            </a:r>
            <a:r>
              <a:rPr lang="en-US" sz="1200" dirty="0" smtClean="0"/>
              <a:t>autonomous </a:t>
            </a:r>
            <a:r>
              <a:rPr lang="en-US" sz="1200" dirty="0"/>
              <a:t>and connected vehicles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200" b="1" dirty="0">
                <a:solidFill>
                  <a:srgbClr val="A92D90"/>
                </a:solidFill>
              </a:rPr>
              <a:t>SM World HQ</a:t>
            </a:r>
            <a:r>
              <a:rPr lang="en-US" sz="1200" dirty="0"/>
              <a:t>: intelligent and efficient mobility solutions for urban, interurban and freight </a:t>
            </a:r>
            <a:r>
              <a:rPr lang="en-US" sz="1200" dirty="0" smtClean="0"/>
              <a:t>transportation</a:t>
            </a:r>
            <a:endParaRPr lang="en-US" sz="1200" b="1" dirty="0">
              <a:solidFill>
                <a:srgbClr val="A92D9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200" b="1" dirty="0" smtClean="0">
                <a:solidFill>
                  <a:srgbClr val="A92D90"/>
                </a:solidFill>
              </a:rPr>
              <a:t>M3 </a:t>
            </a:r>
            <a:r>
              <a:rPr lang="en-US" sz="1200" b="1" dirty="0">
                <a:solidFill>
                  <a:srgbClr val="A92D90"/>
                </a:solidFill>
              </a:rPr>
              <a:t>Systems </a:t>
            </a:r>
            <a:r>
              <a:rPr lang="en-US" sz="1200" dirty="0"/>
              <a:t>Specialized in the use of spatial technologies in </a:t>
            </a:r>
            <a:r>
              <a:rPr lang="en-US" sz="1200" dirty="0" smtClean="0"/>
              <a:t>transportation</a:t>
            </a:r>
            <a:endParaRPr lang="en-US" sz="1200" b="1" dirty="0" smtClean="0">
              <a:solidFill>
                <a:srgbClr val="A92D9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200" b="1" dirty="0" smtClean="0">
                <a:solidFill>
                  <a:srgbClr val="A92D90"/>
                </a:solidFill>
              </a:rPr>
              <a:t>LAAS </a:t>
            </a:r>
            <a:r>
              <a:rPr lang="en-US" sz="1200" dirty="0"/>
              <a:t>is a world class research laboratory specialized in robotics, among the world leaders in the security of embedded systems </a:t>
            </a:r>
            <a:endParaRPr lang="en-US" sz="1200" b="1" dirty="0" smtClean="0">
              <a:solidFill>
                <a:srgbClr val="A92D9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200" b="1" dirty="0" smtClean="0">
                <a:solidFill>
                  <a:srgbClr val="A92D90"/>
                </a:solidFill>
              </a:rPr>
              <a:t>ACTIA </a:t>
            </a:r>
            <a:r>
              <a:rPr lang="en-US" sz="1200" dirty="0"/>
              <a:t>30 years of experience in embedded systems for buses, trucks and industrial </a:t>
            </a:r>
            <a:r>
              <a:rPr lang="en-US" sz="1200" dirty="0" smtClean="0"/>
              <a:t>vehicles</a:t>
            </a: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200" b="1" dirty="0">
                <a:solidFill>
                  <a:srgbClr val="A92D90"/>
                </a:solidFill>
              </a:rPr>
              <a:t>Robotics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rgbClr val="A92D90"/>
                </a:solidFill>
              </a:rPr>
              <a:t>Place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/>
              <a:t>brings together companies, research laboratories and high-schools of the robotics and drones </a:t>
            </a:r>
            <a:r>
              <a:rPr lang="en-US" sz="1200" dirty="0" smtClean="0"/>
              <a:t>sector </a:t>
            </a:r>
            <a:r>
              <a:rPr lang="en-US" sz="1200" b="1" dirty="0" err="1" smtClean="0">
                <a:solidFill>
                  <a:srgbClr val="A92D90"/>
                </a:solidFill>
              </a:rPr>
              <a:t>Automotech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/>
              <a:t>is the regional </a:t>
            </a:r>
            <a:r>
              <a:rPr lang="en-US" sz="1200" dirty="0" smtClean="0"/>
              <a:t>ground mobility association, </a:t>
            </a:r>
            <a:r>
              <a:rPr lang="en-US" sz="1200" dirty="0"/>
              <a:t>a major </a:t>
            </a:r>
            <a:r>
              <a:rPr lang="en-US" sz="1200" dirty="0" smtClean="0"/>
              <a:t>local partner </a:t>
            </a:r>
            <a:r>
              <a:rPr lang="en-US" sz="1200" dirty="0"/>
              <a:t>for </a:t>
            </a:r>
            <a:r>
              <a:rPr lang="en-US" sz="1200" dirty="0" smtClean="0"/>
              <a:t>this industry</a:t>
            </a:r>
            <a:endParaRPr lang="en-US" sz="1200" dirty="0"/>
          </a:p>
          <a:p>
            <a:pPr>
              <a:lnSpc>
                <a:spcPct val="120000"/>
              </a:lnSpc>
            </a:pPr>
            <a:endParaRPr lang="fr-FR" sz="1200" dirty="0"/>
          </a:p>
        </p:txBody>
      </p:sp>
      <p:pic>
        <p:nvPicPr>
          <p:cNvPr id="14" name="Image 13" descr="EasyMil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215" y="2206932"/>
            <a:ext cx="808214" cy="33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90" y="4185210"/>
            <a:ext cx="983540" cy="19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52" y="1886849"/>
            <a:ext cx="983540" cy="16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10" y="3404559"/>
            <a:ext cx="1229425" cy="176405"/>
          </a:xfrm>
          <a:prstGeom prst="rect">
            <a:avLst/>
          </a:prstGeom>
        </p:spPr>
      </p:pic>
      <p:pic>
        <p:nvPicPr>
          <p:cNvPr id="20" name="Picture 2" descr="http://www.midinnov.fr/img/bd/r160x160/exposants/logo-1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4469667"/>
            <a:ext cx="737655" cy="4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0" y="4759969"/>
            <a:ext cx="737655" cy="237115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55" y="3772543"/>
            <a:ext cx="675810" cy="25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http://hyperloop.global/wp-content/uploads/2016/11/HTT_logo_black_s-uai-258x4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52" y="1534737"/>
            <a:ext cx="983540" cy="1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09" y="3054379"/>
            <a:ext cx="560024" cy="25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Résultat de recherche d'images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57" y="2605885"/>
            <a:ext cx="861929" cy="2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8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fr-FR" dirty="0" smtClean="0"/>
              <a:t>Home of transportation and </a:t>
            </a:r>
            <a:r>
              <a:rPr lang="fr-FR" dirty="0" err="1" smtClean="0"/>
              <a:t>space</a:t>
            </a:r>
            <a:r>
              <a:rPr lang="fr-FR" dirty="0" smtClean="0"/>
              <a:t> engineering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2. Cradle for tomorrow’s technologies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3921587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00861" y="3921587"/>
            <a:ext cx="0" cy="7559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Résultat de recherche d'images pour &quot;VAL metro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9" b="94464" l="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61" y="4071256"/>
            <a:ext cx="839392" cy="606241"/>
          </a:xfrm>
          <a:prstGeom prst="rect">
            <a:avLst/>
          </a:prstGeom>
          <a:ln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ésultat de recherche d'images pour &quot;easymile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336" y="3273665"/>
            <a:ext cx="749992" cy="6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ésultat de recherche d'images pour &quot;hyperloop transportation technologies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868" y="3025975"/>
            <a:ext cx="1243913" cy="5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2951609" y="3543632"/>
            <a:ext cx="0" cy="3779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0" descr="Image associé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372" y="1005939"/>
            <a:ext cx="1600408" cy="12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ésultat de recherche d'images pour &quot;airborne concept&quot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458" y="1909189"/>
            <a:ext cx="1247711" cy="82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4650314" y="2625743"/>
            <a:ext cx="0" cy="12958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415019" y="2031815"/>
            <a:ext cx="0" cy="18897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993985" y="1383894"/>
            <a:ext cx="0" cy="25459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" descr="Résultat de recherche d'images pour &quot;thales satellite&quot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413" y="726346"/>
            <a:ext cx="932934" cy="5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8298898" y="3709449"/>
            <a:ext cx="845101" cy="20770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r"/>
            <a:r>
              <a:rPr lang="fr-FR" sz="900" dirty="0"/>
              <a:t>Ground</a:t>
            </a:r>
          </a:p>
        </p:txBody>
      </p:sp>
      <p:pic>
        <p:nvPicPr>
          <p:cNvPr id="1026" name="Picture 2" descr="Résultat de recherche d'images pour &quot;electric visionary aircrafts&quot;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0855" y="2603178"/>
            <a:ext cx="758153" cy="3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 descr="EasyMile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3722" y="4249678"/>
            <a:ext cx="607223" cy="24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0606" y="4026013"/>
            <a:ext cx="894127" cy="14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Résultat de recherche d'image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546" y="4556164"/>
            <a:ext cx="783572" cy="2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29" y="3618174"/>
            <a:ext cx="560024" cy="25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6" descr="Résultat de recherche d'images pour &quot;airborne concept&quot;"/>
          <p:cNvSpPr>
            <a:spLocks noChangeAspect="1" noChangeArrowheads="1"/>
          </p:cNvSpPr>
          <p:nvPr/>
        </p:nvSpPr>
        <p:spPr bwMode="auto">
          <a:xfrm>
            <a:off x="155575" y="-1333500"/>
            <a:ext cx="3143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utoShape 8" descr="Résultat de recherche d'images pour &quot;airborne concept&quot;"/>
          <p:cNvSpPr>
            <a:spLocks noChangeAspect="1" noChangeArrowheads="1"/>
          </p:cNvSpPr>
          <p:nvPr/>
        </p:nvSpPr>
        <p:spPr bwMode="auto">
          <a:xfrm>
            <a:off x="307975" y="-1181100"/>
            <a:ext cx="3143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 descr="Résultat de recherche d'images pour &quot;airborne concept&quot;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260" y="2914700"/>
            <a:ext cx="565341" cy="5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ésultat de recherche d'images pour &quot;delair-tech&quot;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1716" y="3478364"/>
            <a:ext cx="896427" cy="26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ésultat de recherche d'images pour &quot;airbus logo&quot;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71" y="2031815"/>
            <a:ext cx="738067" cy="1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794" y="2294034"/>
            <a:ext cx="588020" cy="255093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0788" y="1424378"/>
            <a:ext cx="929418" cy="4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 descr="http://www.nucletudes.com/uploads/editor/image/AIRBUS_D&amp;S_3D_Blue_RGB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037" y="1819766"/>
            <a:ext cx="1122849" cy="35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O.ALTARABICHI\Documents\Stage Invest in Toulouse !\Week 12  23 June\thales telespazio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4547" y="2208375"/>
            <a:ext cx="895659" cy="2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095" y="2945508"/>
            <a:ext cx="938426" cy="2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421" y="2652847"/>
            <a:ext cx="863775" cy="254320"/>
          </a:xfrm>
          <a:prstGeom prst="rect">
            <a:avLst/>
          </a:prstGeom>
        </p:spPr>
      </p:pic>
      <p:pic>
        <p:nvPicPr>
          <p:cNvPr id="37" name="Picture 2" descr="http://hyperloop.global/wp-content/uploads/2016/11/HTT_logo_black_s-uai-258x43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918" y="3512216"/>
            <a:ext cx="983540" cy="1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600" y="3733740"/>
            <a:ext cx="846000" cy="13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83538" y="1876425"/>
            <a:ext cx="2700000" cy="1438274"/>
          </a:xfrm>
        </p:spPr>
        <p:txBody>
          <a:bodyPr/>
          <a:lstStyle/>
          <a:p>
            <a:r>
              <a:rPr lang="en-US" dirty="0"/>
              <a:t>Hyperloop TT’s first European R&amp;D center to open in Toulouse</a:t>
            </a:r>
          </a:p>
          <a:p>
            <a:r>
              <a:rPr lang="en-US" b="1" dirty="0">
                <a:solidFill>
                  <a:srgbClr val="A82F89"/>
                </a:solidFill>
              </a:rPr>
              <a:t>€40M </a:t>
            </a:r>
            <a:r>
              <a:rPr lang="en-US" dirty="0"/>
              <a:t>investment</a:t>
            </a:r>
            <a:endParaRPr lang="en-US" dirty="0">
              <a:solidFill>
                <a:srgbClr val="A82F89"/>
              </a:solidFill>
            </a:endParaRPr>
          </a:p>
          <a:p>
            <a:r>
              <a:rPr lang="en-US" b="1" dirty="0">
                <a:solidFill>
                  <a:srgbClr val="A82F89"/>
                </a:solidFill>
              </a:rPr>
              <a:t>50</a:t>
            </a:r>
            <a:r>
              <a:rPr lang="en-US" dirty="0"/>
              <a:t> engineers hired in 3 years</a:t>
            </a:r>
          </a:p>
          <a:p>
            <a:r>
              <a:rPr lang="en-US" dirty="0"/>
              <a:t>1km test track to be built before </a:t>
            </a:r>
            <a:r>
              <a:rPr lang="en-US" b="1" dirty="0">
                <a:solidFill>
                  <a:srgbClr val="A82F89"/>
                </a:solidFill>
              </a:rPr>
              <a:t>2020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smtClean="0"/>
              <a:t>Unicorns in Toulouse</a:t>
            </a:r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2. Cradle for tomorrow’s technologies</a:t>
            </a:r>
          </a:p>
        </p:txBody>
      </p:sp>
      <p:pic>
        <p:nvPicPr>
          <p:cNvPr id="10" name="Picture 4" descr="http://easymile.com/wp-content/uploads/2016/08/MainBanner-DeNA-EasyMile-Partnership-1395x600-2-1395x600.jpg"/>
          <p:cNvPicPr>
            <a:picLocks noGrp="1" noChangeAspect="1" noChangeArrowheads="1"/>
          </p:cNvPicPr>
          <p:nvPr>
            <p:ph type="pic" sz="quarter" idx="2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-2"/>
          <a:stretch/>
        </p:blipFill>
        <p:spPr/>
      </p:pic>
      <p:pic>
        <p:nvPicPr>
          <p:cNvPr id="11" name="Picture 6" descr="Résultat de recherche d'images pour &quot;iot valley&quot;"/>
          <p:cNvPicPr>
            <a:picLocks noGrp="1" noChangeAspect="1" noChangeArrowheads="1"/>
          </p:cNvPicPr>
          <p:nvPr>
            <p:ph type="pic" sz="quarter" idx="2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0" name="Espace réservé du contenu 19"/>
          <p:cNvSpPr>
            <a:spLocks noGrp="1"/>
          </p:cNvSpPr>
          <p:nvPr>
            <p:ph idx="21"/>
          </p:nvPr>
        </p:nvSpPr>
        <p:spPr>
          <a:xfrm>
            <a:off x="3207525" y="1876425"/>
            <a:ext cx="2700000" cy="1438274"/>
          </a:xfrm>
        </p:spPr>
        <p:txBody>
          <a:bodyPr/>
          <a:lstStyle/>
          <a:p>
            <a:r>
              <a:rPr lang="en-US" dirty="0"/>
              <a:t>Global leader for electric autonomous shuttles, created in Toulouse in 2014 </a:t>
            </a:r>
          </a:p>
          <a:p>
            <a:r>
              <a:rPr lang="en-US" b="1" dirty="0">
                <a:solidFill>
                  <a:srgbClr val="A82F89"/>
                </a:solidFill>
              </a:rPr>
              <a:t>70</a:t>
            </a:r>
            <a:r>
              <a:rPr lang="en-US" dirty="0"/>
              <a:t> employees in Toulouse, Singapore </a:t>
            </a:r>
            <a:r>
              <a:rPr lang="en-US" dirty="0" smtClean="0"/>
              <a:t>and Denver</a:t>
            </a:r>
            <a:endParaRPr lang="en-US" dirty="0"/>
          </a:p>
          <a:p>
            <a:r>
              <a:rPr lang="en-US" dirty="0"/>
              <a:t>Alstom invested </a:t>
            </a:r>
            <a:r>
              <a:rPr lang="en-US" b="1" dirty="0">
                <a:solidFill>
                  <a:srgbClr val="A82F89"/>
                </a:solidFill>
              </a:rPr>
              <a:t>€14M</a:t>
            </a:r>
            <a:r>
              <a:rPr lang="en-US" dirty="0"/>
              <a:t> in </a:t>
            </a:r>
            <a:r>
              <a:rPr lang="en-US" dirty="0" err="1"/>
              <a:t>EasyMile</a:t>
            </a:r>
            <a:r>
              <a:rPr lang="en-US" dirty="0"/>
              <a:t> in January 2017</a:t>
            </a:r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idx="22"/>
          </p:nvPr>
        </p:nvSpPr>
        <p:spPr>
          <a:xfrm>
            <a:off x="6205770" y="1876425"/>
            <a:ext cx="2700000" cy="1438274"/>
          </a:xfrm>
        </p:spPr>
        <p:txBody>
          <a:bodyPr/>
          <a:lstStyle/>
          <a:p>
            <a:r>
              <a:rPr lang="en-US" dirty="0"/>
              <a:t>Born in 2010 in Toulouse, </a:t>
            </a:r>
            <a:r>
              <a:rPr lang="en-US" dirty="0" err="1"/>
              <a:t>Sigfox</a:t>
            </a:r>
            <a:r>
              <a:rPr lang="en-US" dirty="0"/>
              <a:t> is the world’s leading Internet of Things </a:t>
            </a:r>
            <a:r>
              <a:rPr lang="en-US" dirty="0" smtClean="0"/>
              <a:t>service provider connecting </a:t>
            </a:r>
            <a:r>
              <a:rPr lang="en-US" b="1" dirty="0">
                <a:solidFill>
                  <a:srgbClr val="A82F89"/>
                </a:solidFill>
              </a:rPr>
              <a:t>29</a:t>
            </a:r>
            <a:r>
              <a:rPr lang="en-US" dirty="0"/>
              <a:t> countries with a </a:t>
            </a:r>
            <a:r>
              <a:rPr lang="en-US" b="1" dirty="0">
                <a:solidFill>
                  <a:srgbClr val="A82F89"/>
                </a:solidFill>
              </a:rPr>
              <a:t>1,7Mkm</a:t>
            </a:r>
            <a:r>
              <a:rPr lang="en-US" b="1" baseline="30000" dirty="0">
                <a:solidFill>
                  <a:srgbClr val="A82F89"/>
                </a:solidFill>
              </a:rPr>
              <a:t>2</a:t>
            </a:r>
            <a:r>
              <a:rPr lang="en-US" b="1" dirty="0">
                <a:solidFill>
                  <a:srgbClr val="A82F89"/>
                </a:solidFill>
              </a:rPr>
              <a:t> </a:t>
            </a:r>
            <a:r>
              <a:rPr lang="en-US" dirty="0"/>
              <a:t>coverage</a:t>
            </a:r>
          </a:p>
          <a:p>
            <a:r>
              <a:rPr lang="en-US" dirty="0"/>
              <a:t>With</a:t>
            </a:r>
            <a:r>
              <a:rPr lang="en-US" b="1" dirty="0" smtClean="0">
                <a:solidFill>
                  <a:srgbClr val="A82F89"/>
                </a:solidFill>
              </a:rPr>
              <a:t> $310M </a:t>
            </a:r>
            <a:r>
              <a:rPr lang="en-US" dirty="0"/>
              <a:t>in fundraises </a:t>
            </a:r>
            <a:r>
              <a:rPr lang="en-US" dirty="0" smtClean="0"/>
              <a:t>the multinationals Total</a:t>
            </a:r>
            <a:r>
              <a:rPr lang="en-US" dirty="0"/>
              <a:t>, Telefonica </a:t>
            </a:r>
            <a:r>
              <a:rPr lang="en-US" dirty="0" smtClean="0"/>
              <a:t>and GDF </a:t>
            </a:r>
            <a:r>
              <a:rPr lang="en-US" dirty="0"/>
              <a:t>Suez invested in </a:t>
            </a:r>
            <a:r>
              <a:rPr lang="en-US" dirty="0" err="1"/>
              <a:t>Sigfox</a:t>
            </a:r>
            <a:endParaRPr lang="fr-FR" sz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22" name="Picture 9" descr="HTT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54" y="1454799"/>
            <a:ext cx="1779490" cy="30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https://media.licdn.com/mpr/mpr/shrink_200_200/AAEAAQAAAAAAAAfRAAAAJDkyMjg2OTg5LTEyZjEtNDE5OS04ZWI3LWQyNjFlODQyYTNlNQ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872" y="1281144"/>
            <a:ext cx="527979" cy="52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EasyMile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9370" y="1343602"/>
            <a:ext cx="981370" cy="40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S:\03-I2T\02-COMMUN\SUPPORT COMMUNICATION\Site web 2017\photos recupérées\Hyperloop ©P.Nin6.JPG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2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matthiasK\Desktop\Web\image web - jourdenuit - florian calas (10) Gold November.jpg"/>
          <p:cNvPicPr>
            <a:picLocks noGrp="1" noChangeAspect="1" noChangeArrowheads="1"/>
          </p:cNvPicPr>
          <p:nvPr>
            <p:ph type="pic" sz="quarter" idx="22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tatic.ladepeche.fr/content/media/image/zoom/2017/03/15/2243997-toulouse-libeskind-compagnie-de-phalsbourg-2.jpg"/>
          <p:cNvPicPr>
            <a:picLocks noGrp="1" noChangeAspect="1" noChangeArrowheads="1"/>
          </p:cNvPicPr>
          <p:nvPr>
            <p:ph type="pic" sz="quarter" idx="19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hyperloop.global/wp-content/uploads/2016/11/HyperloopTT_station-1.jpg"/>
          <p:cNvPicPr>
            <a:picLocks noGrp="1" noChangeAspect="1" noChangeArrowheads="1"/>
          </p:cNvPicPr>
          <p:nvPr>
            <p:ph type="pic" sz="quarter" idx="20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:\07-COMMUNICATION\01-CAMPAGNE ET COMMUNICATIONS\Charte Toulouse T\Pour équipe\Invest in Toulouse\Logo-InvestIn-v3-01.jpg"/>
          <p:cNvPicPr>
            <a:picLocks noGrp="1" noChangeAspect="1" noChangeArrowheads="1"/>
          </p:cNvPicPr>
          <p:nvPr>
            <p:ph type="pic" sz="quarter" idx="2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ésultat de recherche d'images pour &quot;quais des savoirs&quot;"/>
          <p:cNvPicPr>
            <a:picLocks noGrp="1" noChangeAspect="1" noChangeArrowheads="1"/>
          </p:cNvPicPr>
          <p:nvPr>
            <p:ph type="pic" sz="quarter" idx="23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ous-titre 1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smtClean="0"/>
              <a:t>5 reasons to Invest in Toulouse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5 reasons  to Invest in Toulouse</a:t>
            </a:r>
          </a:p>
          <a:p>
            <a:r>
              <a:rPr lang="en-US" dirty="0" smtClean="0"/>
              <a:t>September 2017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" y="3051596"/>
            <a:ext cx="3045597" cy="261610"/>
          </a:xfrm>
          <a:prstGeom prst="rect">
            <a:avLst/>
          </a:prstGeom>
          <a:solidFill>
            <a:srgbClr val="A92D9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chemeClr val="bg1"/>
                </a:solidFill>
                <a:latin typeface="+mj-lt"/>
              </a:rPr>
              <a:t>One of the 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most</a:t>
            </a:r>
            <a:r>
              <a:rPr lang="fr-FR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dynamic</a:t>
            </a:r>
            <a:r>
              <a:rPr lang="fr-FR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100" dirty="0" err="1" smtClean="0">
                <a:solidFill>
                  <a:schemeClr val="bg1"/>
                </a:solidFill>
                <a:latin typeface="+mj-lt"/>
              </a:rPr>
              <a:t>regions</a:t>
            </a:r>
            <a:r>
              <a:rPr lang="fr-FR" sz="1100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fr-FR" sz="1100" dirty="0">
                <a:solidFill>
                  <a:schemeClr val="bg1"/>
                </a:solidFill>
                <a:latin typeface="+mj-lt"/>
              </a:rPr>
              <a:t>Europe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45600" y="1485899"/>
            <a:ext cx="3040800" cy="261610"/>
          </a:xfrm>
          <a:prstGeom prst="rect">
            <a:avLst/>
          </a:prstGeom>
          <a:solidFill>
            <a:srgbClr val="A92D90">
              <a:alpha val="75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1100">
                <a:solidFill>
                  <a:prstClr val="whit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radle for tomorrow’s technologies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086400" y="3051596"/>
            <a:ext cx="3057600" cy="261610"/>
          </a:xfrm>
          <a:prstGeom prst="rect">
            <a:avLst/>
          </a:prstGeom>
          <a:solidFill>
            <a:srgbClr val="A92D90">
              <a:alpha val="75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1100">
                <a:solidFill>
                  <a:prstClr val="whit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ym typeface="Wingdings" pitchFamily="2" charset="2"/>
              </a:rPr>
              <a:t>2</a:t>
            </a:r>
            <a:r>
              <a:rPr lang="en-US" baseline="30000" dirty="0" smtClean="0">
                <a:sym typeface="Wingdings" pitchFamily="2" charset="2"/>
              </a:rPr>
              <a:t>nd</a:t>
            </a:r>
            <a:r>
              <a:rPr lang="en-US" dirty="0" smtClean="0">
                <a:sym typeface="Wingdings" pitchFamily="2" charset="2"/>
              </a:rPr>
              <a:t> university city in </a:t>
            </a:r>
            <a:r>
              <a:rPr lang="en-US" dirty="0">
                <a:sym typeface="Wingdings" pitchFamily="2" charset="2"/>
              </a:rPr>
              <a:t>France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" y="4881890"/>
            <a:ext cx="3045599" cy="261610"/>
          </a:xfrm>
          <a:prstGeom prst="rect">
            <a:avLst/>
          </a:prstGeom>
          <a:solidFill>
            <a:srgbClr val="A92D9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Unique innovation campuses and business areas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1200" y="4881891"/>
            <a:ext cx="3057600" cy="261610"/>
          </a:xfrm>
          <a:prstGeom prst="rect">
            <a:avLst/>
          </a:prstGeom>
          <a:solidFill>
            <a:srgbClr val="A92D9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A renowned quality of life that attracts talents</a:t>
            </a:r>
          </a:p>
        </p:txBody>
      </p:sp>
    </p:spTree>
    <p:extLst>
      <p:ext uri="{BB962C8B-B14F-4D97-AF65-F5344CB8AC3E}">
        <p14:creationId xmlns:p14="http://schemas.microsoft.com/office/powerpoint/2010/main" val="83302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bs.twimg.com/media/Cb1s9sIW4AEYp5a.jpg"/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us-titre 5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fr-FR" dirty="0"/>
              <a:t>Toulouse, the </a:t>
            </a:r>
            <a:r>
              <a:rPr lang="fr-FR" dirty="0" smtClean="0"/>
              <a:t>open métropole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52973" y="1457325"/>
            <a:ext cx="4152902" cy="3162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Committed to a sustainable and smarter city, the Open </a:t>
            </a:r>
            <a:r>
              <a:rPr lang="en-US" sz="1200" dirty="0" err="1"/>
              <a:t>Métropole</a:t>
            </a:r>
            <a:r>
              <a:rPr lang="en-US" sz="1200" dirty="0"/>
              <a:t> aims at testing new technologies in the public environment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18</a:t>
            </a:r>
            <a:r>
              <a:rPr lang="en-US" sz="1200" dirty="0"/>
              <a:t> experimentations with local startups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8</a:t>
            </a:r>
            <a:r>
              <a:rPr lang="en-US" sz="1200" dirty="0"/>
              <a:t> public-private demonstrators: LTE in the metro, free high-speed WIFI around the city, smart management of clean water, innovative parking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15</a:t>
            </a:r>
            <a:r>
              <a:rPr lang="en-US" sz="1200" dirty="0"/>
              <a:t> emblematic projects: Data Platform for public data &amp; connected devices, smart public lighting, autonomous vehicles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1</a:t>
            </a:r>
            <a:r>
              <a:rPr lang="en-US" sz="1200" dirty="0"/>
              <a:t> « Small Business Act » to involve all local SMEs in public projects with Toulouse </a:t>
            </a:r>
            <a:r>
              <a:rPr lang="en-US" sz="1200" dirty="0" err="1"/>
              <a:t>Métropole</a:t>
            </a:r>
            <a:r>
              <a:rPr lang="en-US" sz="1200" dirty="0"/>
              <a:t> and all its partners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€500M </a:t>
            </a:r>
            <a:r>
              <a:rPr lang="en-US" sz="1200" dirty="0"/>
              <a:t>in public investment before 2020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€</a:t>
            </a:r>
            <a:r>
              <a:rPr lang="en-US" sz="1200" b="1" dirty="0" smtClean="0">
                <a:solidFill>
                  <a:srgbClr val="A82F89"/>
                </a:solidFill>
              </a:rPr>
              <a:t>4 billion </a:t>
            </a:r>
            <a:r>
              <a:rPr lang="en-US" sz="1200" dirty="0"/>
              <a:t>invested in big municipal projects (3</a:t>
            </a:r>
            <a:r>
              <a:rPr lang="en-US" sz="1200" baseline="30000" dirty="0"/>
              <a:t>rd</a:t>
            </a:r>
            <a:r>
              <a:rPr lang="en-US" sz="1200" dirty="0"/>
              <a:t> metro line, Urban Cableway, high-frequency buses)</a:t>
            </a:r>
            <a:br>
              <a:rPr lang="en-US" sz="1200" dirty="0"/>
            </a:br>
            <a:r>
              <a:rPr lang="en-US" sz="1200" dirty="0"/>
              <a:t>Toulouse </a:t>
            </a:r>
            <a:r>
              <a:rPr lang="en-US" sz="1200" dirty="0" err="1"/>
              <a:t>Métropole</a:t>
            </a:r>
            <a:r>
              <a:rPr lang="en-US" sz="1200" dirty="0"/>
              <a:t> </a:t>
            </a:r>
            <a:r>
              <a:rPr lang="en-US" sz="1200" b="1" dirty="0" smtClean="0">
                <a:solidFill>
                  <a:srgbClr val="A82F89"/>
                </a:solidFill>
              </a:rPr>
              <a:t>1</a:t>
            </a:r>
            <a:r>
              <a:rPr lang="en-US" sz="1200" b="1" baseline="30000" dirty="0" smtClean="0">
                <a:solidFill>
                  <a:srgbClr val="A82F89"/>
                </a:solidFill>
              </a:rPr>
              <a:t>st</a:t>
            </a:r>
            <a:r>
              <a:rPr lang="en-US" sz="1200" b="1" dirty="0" smtClean="0">
                <a:solidFill>
                  <a:srgbClr val="A82F89"/>
                </a:solidFill>
              </a:rPr>
              <a:t> </a:t>
            </a:r>
            <a:r>
              <a:rPr lang="en-US" sz="1200" dirty="0" smtClean="0"/>
              <a:t>public investor in France after Paris</a:t>
            </a:r>
            <a:endParaRPr lang="en-US" sz="1200" dirty="0"/>
          </a:p>
          <a:p>
            <a:endParaRPr lang="fr-FR" sz="12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2. Cradle for tomorrow’s technologies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11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Life sciences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15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ous-titre 1"/>
          <p:cNvSpPr>
            <a:spLocks noGrp="1"/>
          </p:cNvSpPr>
          <p:nvPr>
            <p:ph type="subTitle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 sector is doing well in </a:t>
            </a:r>
            <a:r>
              <a:rPr lang="fr-F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Toulouse!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Initiatives are growing to fight </a:t>
            </a:r>
            <a:r>
              <a:rPr lang="en-US" sz="1050" b="1" dirty="0" smtClean="0">
                <a:solidFill>
                  <a:srgbClr val="A92D90"/>
                </a:solidFill>
              </a:rPr>
              <a:t>cancer, diabetes, obesity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…with strong </a:t>
            </a:r>
            <a:r>
              <a:rPr lang="en-US" sz="1050" b="1" dirty="0" smtClean="0">
                <a:solidFill>
                  <a:srgbClr val="A92D90"/>
                </a:solidFill>
              </a:rPr>
              <a:t>cross-fertilization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with numerous cutting-edge technologies (space, IT…)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050" b="1" dirty="0" smtClean="0">
                <a:solidFill>
                  <a:srgbClr val="A92D90"/>
                </a:solidFill>
              </a:rPr>
              <a:t>Dermatology, cosmetics, gerontology, cardiology, infectious disease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…Toulouse </a:t>
            </a:r>
            <a:r>
              <a:rPr lang="en-US" sz="105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global health research center!</a:t>
            </a:r>
          </a:p>
          <a:p>
            <a:pPr algn="just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 is a leading sector for employment in the </a:t>
            </a:r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Occitanie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region representing </a:t>
            </a:r>
            <a:r>
              <a:rPr lang="en-US" sz="1050" b="1" dirty="0" smtClean="0">
                <a:solidFill>
                  <a:srgbClr val="A92D90"/>
                </a:solidFill>
              </a:rPr>
              <a:t>18% of all employees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(140 000 employees + 20000 self-employed)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050" b="1" dirty="0" smtClean="0">
                <a:solidFill>
                  <a:srgbClr val="A92D90"/>
                </a:solidFill>
              </a:rPr>
              <a:t>9 000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public and private researchers in the health sector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050" b="1" dirty="0" smtClean="0">
                <a:solidFill>
                  <a:srgbClr val="A92D90"/>
                </a:solidFill>
              </a:rPr>
              <a:t>20 000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jobs in the private sector including </a:t>
            </a:r>
            <a:r>
              <a:rPr lang="en-US" sz="1050" b="1" dirty="0" smtClean="0">
                <a:solidFill>
                  <a:srgbClr val="A92D90"/>
                </a:solidFill>
              </a:rPr>
              <a:t>10 000</a:t>
            </a: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R&amp;D: more than </a:t>
            </a:r>
            <a:r>
              <a:rPr lang="en-US" sz="1050" b="1" dirty="0" smtClean="0">
                <a:solidFill>
                  <a:srgbClr val="A92D90"/>
                </a:solidFill>
              </a:rPr>
              <a:t>200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SMEs and startups work daily with key actors such as Sanofi, </a:t>
            </a:r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Evotec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or Pierre Fabre</a:t>
            </a:r>
          </a:p>
          <a:p>
            <a:pPr marL="342900" lvl="1" indent="0" algn="just">
              <a:buNone/>
            </a:pP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Around </a:t>
            </a:r>
            <a:r>
              <a:rPr lang="en-US" sz="1050" b="1" dirty="0" smtClean="0">
                <a:solidFill>
                  <a:srgbClr val="A92D90"/>
                </a:solidFill>
                <a:sym typeface="Wingdings" panose="05000000000000000000" pitchFamily="2" charset="2"/>
              </a:rPr>
              <a:t>190 000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people work every day in the medical and health sector R&amp;D in the </a:t>
            </a:r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Occitanie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region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050" b="1" dirty="0" smtClean="0">
                <a:solidFill>
                  <a:srgbClr val="A92D90"/>
                </a:solidFill>
              </a:rPr>
              <a:t>4,8 %</a:t>
            </a:r>
            <a:r>
              <a:rPr lang="fr-FR" sz="1050" b="1" dirty="0" smtClean="0">
                <a:solidFill>
                  <a:srgbClr val="FF0000"/>
                </a:solidFill>
              </a:rPr>
              <a:t> </a:t>
            </a:r>
            <a:r>
              <a:rPr lang="fr-FR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GDP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dedicated to R&amp;D (1st region, 4</a:t>
            </a:r>
            <a:r>
              <a:rPr lang="en-US" sz="10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medical R&amp;D)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Toulouse focus: </a:t>
            </a:r>
            <a:r>
              <a:rPr lang="en-US" sz="1050" b="1" dirty="0" smtClean="0">
                <a:solidFill>
                  <a:srgbClr val="A92D90"/>
                </a:solidFill>
              </a:rPr>
              <a:t>15 000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students, </a:t>
            </a:r>
            <a:r>
              <a:rPr lang="en-US" sz="1050" b="1" dirty="0" smtClean="0">
                <a:solidFill>
                  <a:srgbClr val="A92D90"/>
                </a:solidFill>
              </a:rPr>
              <a:t>2 200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researchers</a:t>
            </a: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health sector, </a:t>
            </a:r>
            <a:r>
              <a:rPr lang="en-US" sz="1050" b="1" dirty="0" smtClean="0">
                <a:solidFill>
                  <a:srgbClr val="A92D90"/>
                </a:solidFill>
              </a:rPr>
              <a:t>8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hospitals, </a:t>
            </a:r>
            <a:r>
              <a:rPr lang="en-US" sz="1050" b="1" dirty="0" smtClean="0">
                <a:solidFill>
                  <a:srgbClr val="A92D90"/>
                </a:solidFill>
              </a:rPr>
              <a:t>9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clinics, </a:t>
            </a:r>
            <a:r>
              <a:rPr lang="en-US" sz="1050" b="1" dirty="0" smtClean="0">
                <a:solidFill>
                  <a:srgbClr val="A92D90"/>
                </a:solidFill>
              </a:rPr>
              <a:t>110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companies gathering </a:t>
            </a:r>
            <a:r>
              <a:rPr lang="en-US" sz="1050" b="1" dirty="0" smtClean="0">
                <a:solidFill>
                  <a:srgbClr val="A92D90"/>
                </a:solidFill>
              </a:rPr>
              <a:t>3 500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employees and one major site: </a:t>
            </a:r>
            <a:r>
              <a:rPr lang="en-US" sz="1050" b="1" dirty="0" smtClean="0">
                <a:solidFill>
                  <a:srgbClr val="A92D90"/>
                </a:solidFill>
              </a:rPr>
              <a:t>the </a:t>
            </a:r>
            <a:r>
              <a:rPr lang="en-US" sz="1050" b="1" dirty="0" err="1" smtClean="0">
                <a:solidFill>
                  <a:srgbClr val="A92D90"/>
                </a:solidFill>
              </a:rPr>
              <a:t>Oncopole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mtClean="0">
                <a:sym typeface="Wingdings" pitchFamily="2" charset="2"/>
              </a:rPr>
              <a:t>2. Cradle for tomorrow’s technologies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399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53" y="4046261"/>
            <a:ext cx="1193421" cy="301487"/>
          </a:xfrm>
          <a:prstGeom prst="rect">
            <a:avLst/>
          </a:prstGeom>
        </p:spPr>
      </p:pic>
      <p:pic>
        <p:nvPicPr>
          <p:cNvPr id="1042" name="Picture 18" descr="Résultat de recherche d'images pour &quot;CNES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314" y="2622051"/>
            <a:ext cx="534526" cy="2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ous-titre 1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Leading </a:t>
            </a:r>
            <a:r>
              <a:rPr lang="en-US" dirty="0">
                <a:sym typeface="Wingdings" pitchFamily="2" charset="2"/>
              </a:rPr>
              <a:t>sectors </a:t>
            </a:r>
            <a:r>
              <a:rPr lang="en-US" dirty="0"/>
              <a:t>creating innovative research for better health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2. Cradle for tomorrow’s technologies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3921587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51015" y="3921587"/>
            <a:ext cx="0" cy="7559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504491" y="3543632"/>
            <a:ext cx="0" cy="3779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0" descr="Image associé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234" y="1005939"/>
            <a:ext cx="1600408" cy="12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4520924" y="2625743"/>
            <a:ext cx="0" cy="12958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302881" y="2031815"/>
            <a:ext cx="0" cy="18897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907725" y="1383894"/>
            <a:ext cx="0" cy="25459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" descr="Résultat de recherche d'images pour &quot;thales satellite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153" y="726346"/>
            <a:ext cx="932934" cy="5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6" descr="Résultat de recherche d'images pour &quot;airborne concept&quot;"/>
          <p:cNvSpPr>
            <a:spLocks noChangeAspect="1" noChangeArrowheads="1"/>
          </p:cNvSpPr>
          <p:nvPr/>
        </p:nvSpPr>
        <p:spPr bwMode="auto">
          <a:xfrm>
            <a:off x="155575" y="-1333500"/>
            <a:ext cx="3143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4" name="Picture 4" descr="Résultat de recherche d'images pour &quot;airbus logo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136" y="2025269"/>
            <a:ext cx="738067" cy="1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528" y="1424378"/>
            <a:ext cx="929418" cy="4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ésultat de recherche d'images pour &quot;mobilité&quot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500" y="2784891"/>
            <a:ext cx="727723" cy="6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robotics&quot;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187" y="2079126"/>
            <a:ext cx="868060" cy="5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meteo france&quot;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329" y="1954409"/>
            <a:ext cx="739602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medes&quot;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464" y="2415082"/>
            <a:ext cx="809335" cy="2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itsims&quot;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464" y="2321266"/>
            <a:ext cx="537358" cy="5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616" y="3084076"/>
            <a:ext cx="508419" cy="513453"/>
          </a:xfrm>
          <a:prstGeom prst="rect">
            <a:avLst/>
          </a:prstGeom>
        </p:spPr>
      </p:pic>
      <p:pic>
        <p:nvPicPr>
          <p:cNvPr id="9" name="Picture 12" descr="Résultat de recherche d'images pour &quot;telegrafik&quot;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318" y="2726956"/>
            <a:ext cx="866827" cy="3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ésultat de recherche d'images pour &quot;da vinci robot&quot;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389" y="2765849"/>
            <a:ext cx="847138" cy="56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093464" y="4106092"/>
            <a:ext cx="820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Epidemiology</a:t>
            </a:r>
            <a:endParaRPr lang="en-US" sz="900" i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6636644" y="4071592"/>
            <a:ext cx="95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/>
              <a:t>Training - Simulation tool</a:t>
            </a:r>
            <a:endParaRPr lang="en-US" sz="900" i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4903315" y="4069720"/>
            <a:ext cx="95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/>
              <a:t>Robotics – Nuclear imaging</a:t>
            </a:r>
            <a:endParaRPr lang="en-US" sz="900" i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2074141" y="4092832"/>
            <a:ext cx="95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/>
              <a:t>Connectivity - Mobility</a:t>
            </a:r>
            <a:endParaRPr lang="en-US" sz="900" i="1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049" y="3033513"/>
            <a:ext cx="756995" cy="425859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467405" y="3588218"/>
            <a:ext cx="952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/>
              <a:t>Deep Learning</a:t>
            </a:r>
            <a:endParaRPr lang="en-US" sz="900" i="1" dirty="0"/>
          </a:p>
        </p:txBody>
      </p:sp>
      <p:pic>
        <p:nvPicPr>
          <p:cNvPr id="1040" name="Picture 16" descr="Résultat de recherche d'images pour &quot;dassault&quot;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29" y="4383803"/>
            <a:ext cx="882422" cy="2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associée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115" y="3400316"/>
            <a:ext cx="424445" cy="4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34" y="3154825"/>
            <a:ext cx="911036" cy="455518"/>
          </a:xfrm>
          <a:prstGeom prst="rect">
            <a:avLst/>
          </a:prstGeom>
        </p:spPr>
      </p:pic>
      <p:pic>
        <p:nvPicPr>
          <p:cNvPr id="1050" name="Picture 26" descr="Résultat de recherche d'images pour &quot;actia healthcare&quot;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749" y="3653476"/>
            <a:ext cx="909248" cy="1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0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4859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8"/>
          <p:cNvSpPr>
            <a:spLocks noGrp="1"/>
          </p:cNvSpPr>
          <p:nvPr>
            <p:ph type="subTitle" idx="17"/>
          </p:nvPr>
        </p:nvSpPr>
        <p:spPr>
          <a:xfrm>
            <a:off x="307363" y="939373"/>
            <a:ext cx="8738382" cy="368619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Oncopole: a translational campus « de la santé à la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beauté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» for the future of health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2. Cradle for tomorrow’s technologies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96050" y="4481840"/>
            <a:ext cx="2600326" cy="600164"/>
          </a:xfrm>
          <a:prstGeom prst="rect">
            <a:avLst/>
          </a:prstGeom>
          <a:solidFill>
            <a:srgbClr val="A92D9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+mj-lt"/>
              </a:rPr>
              <a:t>* 540 acres (220ha)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j-lt"/>
              </a:rPr>
              <a:t>* 1,2 billions€ of public/private investment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j-lt"/>
              </a:rPr>
              <a:t>* 4000 employees work daily on site</a:t>
            </a:r>
          </a:p>
        </p:txBody>
      </p:sp>
      <p:pic>
        <p:nvPicPr>
          <p:cNvPr id="1030" name="Picture 6" descr="Résultat de recherche d'imag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92" y="2579206"/>
            <a:ext cx="807905" cy="2908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1702505"/>
            <a:ext cx="414197" cy="53381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60" y="1591907"/>
            <a:ext cx="1086452" cy="2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60" y="1830354"/>
            <a:ext cx="943326" cy="2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56646" y="3614612"/>
            <a:ext cx="1947054" cy="1467392"/>
            <a:chOff x="290165" y="3423827"/>
            <a:chExt cx="1947054" cy="1467392"/>
          </a:xfrm>
        </p:grpSpPr>
        <p:pic>
          <p:nvPicPr>
            <p:cNvPr id="1032" name="Picture 8" descr="Résultat de recherche d'images pour &quot;toulouse telepherique&quot;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0165" y="3423827"/>
              <a:ext cx="1947054" cy="146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292823" y="4629609"/>
              <a:ext cx="1944396" cy="261610"/>
            </a:xfrm>
            <a:prstGeom prst="rect">
              <a:avLst/>
            </a:prstGeom>
            <a:solidFill>
              <a:srgbClr val="A92D90">
                <a:alpha val="75000"/>
              </a:srgb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Urban Cable car by 2020</a:t>
              </a:r>
              <a:endParaRPr 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98" y="3069613"/>
            <a:ext cx="657018" cy="32850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065" y="1984506"/>
            <a:ext cx="1106844" cy="30186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736" y="3817743"/>
            <a:ext cx="376682" cy="429177"/>
          </a:xfrm>
          <a:prstGeom prst="rect">
            <a:avLst/>
          </a:prstGeom>
        </p:spPr>
      </p:pic>
      <p:pic>
        <p:nvPicPr>
          <p:cNvPr id="30" name="Picture 4" descr="Résultat de recherche d'images pour &quot;fondation toulouse cancer santé&quot;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368" y="3952959"/>
            <a:ext cx="1009990" cy="27018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34" name="Picture 10" descr="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497" y="4643563"/>
            <a:ext cx="907979" cy="3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Résultat de recherche d'images pour &quot;quality in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4" name="Picture 20" descr="Image associée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0736" y="4348308"/>
            <a:ext cx="369297" cy="3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104" y="3387144"/>
            <a:ext cx="588818" cy="4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16" descr="Résultat de recherche d'images pour &quot;itav&quot;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7520" y="3486417"/>
            <a:ext cx="708225" cy="2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32" y="4292497"/>
            <a:ext cx="728462" cy="351066"/>
          </a:xfrm>
          <a:prstGeom prst="rect">
            <a:avLst/>
          </a:prstGeom>
        </p:spPr>
      </p:pic>
      <p:pic>
        <p:nvPicPr>
          <p:cNvPr id="1046" name="Picture 22" descr="Image associée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7955" y="3789245"/>
            <a:ext cx="967790" cy="2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associée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8754" y="4096716"/>
            <a:ext cx="606991" cy="3069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860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3.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university </a:t>
            </a:r>
            <a:r>
              <a:rPr lang="en-US" dirty="0"/>
              <a:t>city in France</a:t>
            </a:r>
          </a:p>
        </p:txBody>
      </p:sp>
    </p:spTree>
    <p:extLst>
      <p:ext uri="{BB962C8B-B14F-4D97-AF65-F5344CB8AC3E}">
        <p14:creationId xmlns:p14="http://schemas.microsoft.com/office/powerpoint/2010/main" val="158764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/>
              <a:t>Numerous students and world class education</a:t>
            </a:r>
          </a:p>
        </p:txBody>
      </p:sp>
      <p:sp>
        <p:nvSpPr>
          <p:cNvPr id="88" name="Espace réservé du contenu 8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b="1" dirty="0">
                <a:solidFill>
                  <a:srgbClr val="A82F89"/>
                </a:solidFill>
              </a:rPr>
              <a:t>1</a:t>
            </a:r>
            <a:r>
              <a:rPr lang="en-US" sz="1200" b="1" baseline="30000" dirty="0">
                <a:solidFill>
                  <a:srgbClr val="A82F89"/>
                </a:solidFill>
              </a:rPr>
              <a:t>st</a:t>
            </a:r>
            <a:r>
              <a:rPr lang="en-US" sz="1200" b="1" dirty="0">
                <a:solidFill>
                  <a:srgbClr val="A82F89"/>
                </a:solidFill>
              </a:rPr>
              <a:t> </a:t>
            </a:r>
            <a:r>
              <a:rPr lang="en-US" sz="1200" dirty="0"/>
              <a:t>most student-favored city for higher education </a:t>
            </a:r>
            <a:r>
              <a:rPr lang="en-US" sz="1000" dirty="0"/>
              <a:t>(</a:t>
            </a:r>
            <a:r>
              <a:rPr lang="en-US" sz="1000" dirty="0" err="1"/>
              <a:t>L’Etudiant</a:t>
            </a:r>
            <a:r>
              <a:rPr lang="en-US" sz="1000" dirty="0"/>
              <a:t>, 2015)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b="1" dirty="0">
                <a:solidFill>
                  <a:srgbClr val="A82F89"/>
                </a:solidFill>
              </a:rPr>
              <a:t>130 000</a:t>
            </a:r>
            <a:r>
              <a:rPr lang="en-US" sz="1200" dirty="0"/>
              <a:t> students, </a:t>
            </a:r>
            <a:r>
              <a:rPr lang="en-US" sz="1200" b="1" dirty="0" smtClean="0">
                <a:solidFill>
                  <a:srgbClr val="A82F89"/>
                </a:solidFill>
              </a:rPr>
              <a:t>15 </a:t>
            </a:r>
            <a:r>
              <a:rPr lang="en-US" sz="1200" b="1" dirty="0">
                <a:solidFill>
                  <a:srgbClr val="A82F89"/>
                </a:solidFill>
              </a:rPr>
              <a:t>000</a:t>
            </a:r>
            <a:r>
              <a:rPr lang="en-US" sz="1200" dirty="0"/>
              <a:t> foreign </a:t>
            </a:r>
            <a:r>
              <a:rPr lang="en-US" sz="1200" dirty="0" smtClean="0"/>
              <a:t>students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b="1" dirty="0">
                <a:solidFill>
                  <a:srgbClr val="A82F89"/>
                </a:solidFill>
              </a:rPr>
              <a:t>2</a:t>
            </a:r>
            <a:r>
              <a:rPr lang="en-US" sz="1200" b="1" baseline="30000" dirty="0">
                <a:solidFill>
                  <a:srgbClr val="A82F89"/>
                </a:solidFill>
              </a:rPr>
              <a:t>nd</a:t>
            </a:r>
            <a:r>
              <a:rPr lang="en-US" sz="1200" b="1" dirty="0" smtClean="0">
                <a:solidFill>
                  <a:srgbClr val="A82F89"/>
                </a:solidFill>
              </a:rPr>
              <a:t> </a:t>
            </a:r>
            <a:r>
              <a:rPr lang="en-US" sz="1200" dirty="0" smtClean="0"/>
              <a:t>oldest university in France, created in </a:t>
            </a:r>
            <a:r>
              <a:rPr lang="en-US" sz="1200" b="1" dirty="0">
                <a:solidFill>
                  <a:srgbClr val="A82F89"/>
                </a:solidFill>
              </a:rPr>
              <a:t>1229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dirty="0" smtClean="0"/>
              <a:t>Federal University of Toulouse regrouping </a:t>
            </a:r>
            <a:r>
              <a:rPr lang="en-US" sz="1200" b="1" dirty="0">
                <a:solidFill>
                  <a:srgbClr val="A82F89"/>
                </a:solidFill>
              </a:rPr>
              <a:t>23</a:t>
            </a:r>
            <a:r>
              <a:rPr lang="en-US" sz="1200" dirty="0" smtClean="0"/>
              <a:t> higher education entities as well as </a:t>
            </a:r>
            <a:r>
              <a:rPr lang="en-US" sz="1200" b="1" dirty="0">
                <a:solidFill>
                  <a:srgbClr val="A82F89"/>
                </a:solidFill>
              </a:rPr>
              <a:t>6</a:t>
            </a:r>
            <a:r>
              <a:rPr lang="en-US" sz="1200" dirty="0" smtClean="0"/>
              <a:t> research institutes</a:t>
            </a:r>
            <a:endParaRPr lang="en-US" sz="1200" dirty="0"/>
          </a:p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3.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university city in France</a:t>
            </a: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072" y="326551"/>
            <a:ext cx="1433516" cy="681563"/>
          </a:xfrm>
          <a:prstGeom prst="rect">
            <a:avLst/>
          </a:prstGeom>
        </p:spPr>
      </p:pic>
      <p:grpSp>
        <p:nvGrpSpPr>
          <p:cNvPr id="37" name="Groupe 36"/>
          <p:cNvGrpSpPr/>
          <p:nvPr/>
        </p:nvGrpSpPr>
        <p:grpSpPr>
          <a:xfrm>
            <a:off x="5663970" y="2402527"/>
            <a:ext cx="1721997" cy="2645852"/>
            <a:chOff x="406512" y="3220555"/>
            <a:chExt cx="1719208" cy="3520813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718254" y="3220555"/>
              <a:ext cx="1407466" cy="35208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66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00"/>
            </a:p>
          </p:txBody>
        </p:sp>
        <p:pic>
          <p:nvPicPr>
            <p:cNvPr id="39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576" y="3342810"/>
              <a:ext cx="567230" cy="320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43" y="5905447"/>
              <a:ext cx="377507" cy="31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603" y="4281523"/>
              <a:ext cx="296749" cy="43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952" y="6423173"/>
              <a:ext cx="444726" cy="124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ZoneTexte 15"/>
            <p:cNvSpPr txBox="1">
              <a:spLocks noChangeArrowheads="1"/>
            </p:cNvSpPr>
            <p:nvPr/>
          </p:nvSpPr>
          <p:spPr bwMode="auto">
            <a:xfrm rot="16200000">
              <a:off x="-935104" y="4821586"/>
              <a:ext cx="2975148" cy="291915"/>
            </a:xfrm>
            <a:prstGeom prst="rect">
              <a:avLst/>
            </a:prstGeom>
            <a:solidFill>
              <a:srgbClr val="CC0066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7 schools of higher education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2958" y="3696975"/>
              <a:ext cx="349114" cy="440911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1590" y="4856922"/>
              <a:ext cx="485923" cy="379263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496" y="5301208"/>
              <a:ext cx="570160" cy="381989"/>
            </a:xfrm>
            <a:prstGeom prst="rect">
              <a:avLst/>
            </a:prstGeom>
          </p:spPr>
        </p:pic>
      </p:grpSp>
      <p:grpSp>
        <p:nvGrpSpPr>
          <p:cNvPr id="47" name="Groupe 46"/>
          <p:cNvGrpSpPr/>
          <p:nvPr/>
        </p:nvGrpSpPr>
        <p:grpSpPr>
          <a:xfrm>
            <a:off x="3458774" y="2402527"/>
            <a:ext cx="1718808" cy="2642586"/>
            <a:chOff x="515424" y="2784050"/>
            <a:chExt cx="2287734" cy="3599715"/>
          </a:xfrm>
        </p:grpSpPr>
        <p:grpSp>
          <p:nvGrpSpPr>
            <p:cNvPr id="48" name="Groupe 47"/>
            <p:cNvGrpSpPr/>
            <p:nvPr/>
          </p:nvGrpSpPr>
          <p:grpSpPr>
            <a:xfrm>
              <a:off x="515424" y="2784050"/>
              <a:ext cx="2287734" cy="3599715"/>
              <a:chOff x="6516609" y="2135332"/>
              <a:chExt cx="1716024" cy="3598881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6825167" y="2135332"/>
                <a:ext cx="1407466" cy="35988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C0066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00"/>
              </a:p>
            </p:txBody>
          </p:sp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7600" y="5236786"/>
                <a:ext cx="830001" cy="145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0573" y="5491287"/>
                <a:ext cx="1030576" cy="181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8272" y="4941167"/>
                <a:ext cx="791089" cy="159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5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2138" y="4653135"/>
                <a:ext cx="671778" cy="146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6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8728" y="4005063"/>
                <a:ext cx="527586" cy="186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7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6525" y="3661700"/>
                <a:ext cx="547052" cy="18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" name="ZoneTexte 15"/>
              <p:cNvSpPr txBox="1">
                <a:spLocks noChangeArrowheads="1"/>
              </p:cNvSpPr>
              <p:nvPr/>
            </p:nvSpPr>
            <p:spPr bwMode="auto">
              <a:xfrm rot="16200000">
                <a:off x="5124810" y="3819315"/>
                <a:ext cx="3075512" cy="291914"/>
              </a:xfrm>
              <a:prstGeom prst="rect">
                <a:avLst/>
              </a:prstGeom>
              <a:solidFill>
                <a:srgbClr val="CC0066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>
                <a:spAutoFit/>
              </a:bodyPr>
              <a:lstStyle/>
              <a:p>
                <a:pPr algn="ctr"/>
                <a:r>
                  <a:rPr lang="en-US" sz="1300" b="1" dirty="0" smtClean="0">
                    <a:solidFill>
                      <a:schemeClr val="bg1"/>
                    </a:solidFill>
                  </a:rPr>
                  <a:t>10 engineering schools</a:t>
                </a:r>
                <a:endParaRPr lang="en-US" sz="13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0" name="Image 79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75188" y="2780927"/>
                <a:ext cx="633702" cy="317077"/>
              </a:xfrm>
              <a:prstGeom prst="rect">
                <a:avLst/>
              </a:prstGeom>
            </p:spPr>
          </p:pic>
          <p:pic>
            <p:nvPicPr>
              <p:cNvPr id="82" name="Image 81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47012" y="4365103"/>
                <a:ext cx="551489" cy="178484"/>
              </a:xfrm>
              <a:prstGeom prst="rect">
                <a:avLst/>
              </a:prstGeom>
            </p:spPr>
          </p:pic>
          <p:pic>
            <p:nvPicPr>
              <p:cNvPr id="85" name="Image 84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95574" y="3140967"/>
                <a:ext cx="455486" cy="380232"/>
              </a:xfrm>
              <a:prstGeom prst="rect">
                <a:avLst/>
              </a:prstGeom>
            </p:spPr>
          </p:pic>
        </p:grpSp>
        <p:pic>
          <p:nvPicPr>
            <p:cNvPr id="49" name="Picture 2" descr="part1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170" y="2961921"/>
              <a:ext cx="576064" cy="362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" name="Groupe 85"/>
          <p:cNvGrpSpPr/>
          <p:nvPr/>
        </p:nvGrpSpPr>
        <p:grpSpPr>
          <a:xfrm>
            <a:off x="1234830" y="2402528"/>
            <a:ext cx="1713131" cy="2645852"/>
            <a:chOff x="3507725" y="2860516"/>
            <a:chExt cx="1710356" cy="3276304"/>
          </a:xfrm>
        </p:grpSpPr>
        <p:sp>
          <p:nvSpPr>
            <p:cNvPr id="87" name="Rectangle à coins arrondis 86"/>
            <p:cNvSpPr/>
            <p:nvPr/>
          </p:nvSpPr>
          <p:spPr>
            <a:xfrm>
              <a:off x="3810615" y="2860516"/>
              <a:ext cx="1407466" cy="3276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66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00"/>
            </a:p>
          </p:txBody>
        </p:sp>
        <p:pic>
          <p:nvPicPr>
            <p:cNvPr id="89" name="Picture 2" descr="http://emploi.techniques-ingenieur.fr/mediadownload.do?ressource=/0/0/0/100/10/a2e33d344f272e100d4a8efeabc7ae8a60a8ba7a/GROUPE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474" y="3101531"/>
              <a:ext cx="419844" cy="536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Image 96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6505" y="3926503"/>
              <a:ext cx="1025784" cy="332969"/>
            </a:xfrm>
            <a:prstGeom prst="rect">
              <a:avLst/>
            </a:prstGeom>
          </p:spPr>
        </p:pic>
        <p:sp>
          <p:nvSpPr>
            <p:cNvPr id="98" name="ZoneTexte 15"/>
            <p:cNvSpPr txBox="1">
              <a:spLocks noChangeArrowheads="1"/>
            </p:cNvSpPr>
            <p:nvPr/>
          </p:nvSpPr>
          <p:spPr bwMode="auto">
            <a:xfrm rot="16200000">
              <a:off x="2751312" y="4474966"/>
              <a:ext cx="1804739" cy="291914"/>
            </a:xfrm>
            <a:prstGeom prst="rect">
              <a:avLst/>
            </a:prstGeom>
            <a:solidFill>
              <a:srgbClr val="CC0066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4 universities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pic>
          <p:nvPicPr>
            <p:cNvPr id="99" name="Image 98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2415" y="4502567"/>
              <a:ext cx="869224" cy="507571"/>
            </a:xfrm>
            <a:prstGeom prst="rect">
              <a:avLst/>
            </a:prstGeom>
          </p:spPr>
        </p:pic>
        <p:pic>
          <p:nvPicPr>
            <p:cNvPr id="100" name="Image 99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6716" y="5294655"/>
              <a:ext cx="565360" cy="649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77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university city in France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smtClean="0"/>
              <a:t>A top 10 R&amp;D region in Europe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dirty="0" smtClean="0"/>
              <a:t>Midi-Pyrénées, </a:t>
            </a:r>
            <a:r>
              <a:rPr lang="en-US" sz="1200" b="1" dirty="0" smtClean="0">
                <a:solidFill>
                  <a:srgbClr val="A82F89"/>
                </a:solidFill>
              </a:rPr>
              <a:t>6</a:t>
            </a:r>
            <a:r>
              <a:rPr lang="en-US" sz="1200" b="1" baseline="30000" dirty="0" smtClean="0">
                <a:solidFill>
                  <a:srgbClr val="A82F89"/>
                </a:solidFill>
              </a:rPr>
              <a:t>st</a:t>
            </a:r>
            <a:r>
              <a:rPr lang="en-US" sz="1200" b="1" dirty="0" smtClean="0">
                <a:solidFill>
                  <a:srgbClr val="A82F89"/>
                </a:solidFill>
              </a:rPr>
              <a:t> </a:t>
            </a:r>
            <a:r>
              <a:rPr lang="en-US" sz="1200" dirty="0" smtClean="0"/>
              <a:t>most R&amp;D oriented region with expenses totaling </a:t>
            </a:r>
            <a:r>
              <a:rPr lang="en-US" sz="1200" b="1" dirty="0" smtClean="0">
                <a:solidFill>
                  <a:srgbClr val="A82F89"/>
                </a:solidFill>
              </a:rPr>
              <a:t>4.8%</a:t>
            </a:r>
            <a:r>
              <a:rPr lang="en-US" sz="1200" dirty="0" smtClean="0"/>
              <a:t> of GDP </a:t>
            </a:r>
            <a:r>
              <a:rPr lang="en-US" sz="1000" dirty="0" smtClean="0"/>
              <a:t>(cf. illustration)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b="1" dirty="0" smtClean="0">
                <a:solidFill>
                  <a:srgbClr val="A82F89"/>
                </a:solidFill>
              </a:rPr>
              <a:t>1</a:t>
            </a:r>
            <a:r>
              <a:rPr lang="en-US" sz="1200" b="1" baseline="30000" dirty="0" smtClean="0">
                <a:solidFill>
                  <a:srgbClr val="A82F89"/>
                </a:solidFill>
              </a:rPr>
              <a:t>st</a:t>
            </a:r>
            <a:r>
              <a:rPr lang="en-US" sz="1200" b="1" dirty="0" smtClean="0">
                <a:solidFill>
                  <a:srgbClr val="A82F89"/>
                </a:solidFill>
              </a:rPr>
              <a:t> </a:t>
            </a:r>
            <a:r>
              <a:rPr lang="en-US" sz="1200" dirty="0" smtClean="0"/>
              <a:t>French city for the annual arrival rate of highly educated workers </a:t>
            </a:r>
            <a:r>
              <a:rPr lang="en-US" sz="1000" dirty="0" smtClean="0"/>
              <a:t>(research and design executives: 6,17 for 1000 jobs; Paris 5,57 - Bordeaux 3,34; INSEE 2013)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b="1" dirty="0" smtClean="0">
                <a:solidFill>
                  <a:srgbClr val="A82F89"/>
                </a:solidFill>
              </a:rPr>
              <a:t>1</a:t>
            </a:r>
            <a:r>
              <a:rPr lang="en-US" sz="1200" b="1" baseline="30000" dirty="0" smtClean="0">
                <a:solidFill>
                  <a:srgbClr val="A82F89"/>
                </a:solidFill>
              </a:rPr>
              <a:t>st  </a:t>
            </a:r>
            <a:r>
              <a:rPr lang="en-US" sz="1200" dirty="0" smtClean="0"/>
              <a:t>French city in research intensity with </a:t>
            </a:r>
            <a:r>
              <a:rPr lang="en-US" sz="1200" b="1" dirty="0">
                <a:solidFill>
                  <a:srgbClr val="A82F89"/>
                </a:solidFill>
              </a:rPr>
              <a:t>16.2</a:t>
            </a:r>
            <a:r>
              <a:rPr lang="en-US" sz="1200" dirty="0" smtClean="0"/>
              <a:t> researchers for 1000 employees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b="1" dirty="0" smtClean="0">
                <a:solidFill>
                  <a:srgbClr val="A82F89"/>
                </a:solidFill>
              </a:rPr>
              <a:t>1</a:t>
            </a:r>
            <a:r>
              <a:rPr lang="en-US" sz="1200" b="1" baseline="30000" dirty="0" smtClean="0">
                <a:solidFill>
                  <a:srgbClr val="A82F89"/>
                </a:solidFill>
              </a:rPr>
              <a:t>st</a:t>
            </a:r>
            <a:r>
              <a:rPr lang="en-US" sz="1200" b="1" dirty="0" smtClean="0">
                <a:solidFill>
                  <a:srgbClr val="A82F89"/>
                </a:solidFill>
              </a:rPr>
              <a:t> </a:t>
            </a:r>
            <a:r>
              <a:rPr lang="en-US" sz="1200" dirty="0" smtClean="0"/>
              <a:t>French region for executives working in R&amp;D: </a:t>
            </a:r>
            <a:r>
              <a:rPr lang="en-US" sz="1200" b="1" dirty="0" smtClean="0">
                <a:solidFill>
                  <a:srgbClr val="A82F89"/>
                </a:solidFill>
              </a:rPr>
              <a:t>40%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endParaRPr lang="en-US" sz="1200" b="1" dirty="0" smtClean="0">
              <a:solidFill>
                <a:srgbClr val="A82F89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rgbClr val="A82F89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rgbClr val="A82F89"/>
                </a:solidFill>
              </a:rPr>
              <a:t>Main research centers and laboratories: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66175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8" name="Picture 16" descr="http://julien.marzat.free.fr/images/logo-onera-ide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40" y="3583744"/>
            <a:ext cx="1444393" cy="40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8" descr="http://upload.wikimedia.org/wikipedia/fr/0/09/CEA_logotype201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092" y="4125560"/>
            <a:ext cx="688166" cy="557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5670" y="4281537"/>
            <a:ext cx="687578" cy="285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66" y="4179886"/>
            <a:ext cx="997140" cy="4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323" y="3576561"/>
            <a:ext cx="543925" cy="54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677" y="3749990"/>
            <a:ext cx="891649" cy="19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IRT Saint Exupéry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139" y="4251859"/>
            <a:ext cx="876187" cy="3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ésultat de recherche d'images pour &quot;laplace toulouse&quot;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7079" y="3513327"/>
            <a:ext cx="1196748" cy="54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6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4. </a:t>
            </a:r>
            <a:r>
              <a:rPr lang="en-US" dirty="0"/>
              <a:t>Unique innovation campuses and business areas</a:t>
            </a:r>
          </a:p>
        </p:txBody>
      </p:sp>
    </p:spTree>
    <p:extLst>
      <p:ext uri="{BB962C8B-B14F-4D97-AF65-F5344CB8AC3E}">
        <p14:creationId xmlns:p14="http://schemas.microsoft.com/office/powerpoint/2010/main" val="222916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" y="1866900"/>
            <a:ext cx="914518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6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major urban development projects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4. </a:t>
            </a:r>
            <a:r>
              <a:rPr lang="en-US" dirty="0"/>
              <a:t>Unique innovation campuses and business areas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44" y="4766377"/>
            <a:ext cx="862300" cy="248862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070" y="0"/>
            <a:ext cx="2455115" cy="10224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070" y="3086074"/>
            <a:ext cx="2449396" cy="1022400"/>
          </a:xfrm>
          <a:prstGeom prst="rect">
            <a:avLst/>
          </a:prstGeom>
        </p:spPr>
      </p:pic>
      <p:pic>
        <p:nvPicPr>
          <p:cNvPr id="52" name="Picture 2" descr="G:\EUROPOLIA\PEx\COMMUNICATION\Visuels projet juin 2014\oma-43d765\04_Aerial axial night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0070" y="4113621"/>
            <a:ext cx="2450404" cy="1029879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070" y="2057336"/>
            <a:ext cx="2458417" cy="10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2" descr="http://static.ladepeche.fr/content/media/image/zoom/2017/03/15/2243997-toulouse-libeskind-compagnie-de-phalsbourg-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 bwMode="auto">
          <a:xfrm>
            <a:off x="6690072" y="1029470"/>
            <a:ext cx="2458415" cy="10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08521"/>
              </p:ext>
            </p:extLst>
          </p:nvPr>
        </p:nvGraphicFramePr>
        <p:xfrm>
          <a:off x="378072" y="1814226"/>
          <a:ext cx="180217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70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err="1" smtClean="0">
                          <a:latin typeface="+mj-lt"/>
                        </a:rPr>
                        <a:t>PEx</a:t>
                      </a:r>
                      <a:r>
                        <a:rPr lang="fr-FR" sz="1100" b="0" dirty="0" smtClean="0">
                          <a:latin typeface="+mj-lt"/>
                        </a:rPr>
                        <a:t> Exhibition Park</a:t>
                      </a:r>
                      <a:r>
                        <a:rPr lang="fr-FR" sz="1100" b="0" baseline="0" dirty="0" smtClean="0">
                          <a:latin typeface="+mj-lt"/>
                        </a:rPr>
                        <a:t> 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en-US" sz="900" noProof="0" dirty="0" smtClean="0">
                          <a:latin typeface="+mj-lt"/>
                        </a:rPr>
                        <a:t>70 000m</a:t>
                      </a:r>
                      <a:r>
                        <a:rPr lang="en-US" sz="900" baseline="30000" noProof="0" dirty="0" smtClean="0">
                          <a:latin typeface="+mj-lt"/>
                        </a:rPr>
                        <a:t>2</a:t>
                      </a:r>
                      <a:r>
                        <a:rPr lang="en-US" sz="900" noProof="0" dirty="0" smtClean="0">
                          <a:latin typeface="+mj-lt"/>
                        </a:rPr>
                        <a:t> congress &amp; convention center, delivered in 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Ellipse 12"/>
          <p:cNvSpPr/>
          <p:nvPr/>
        </p:nvSpPr>
        <p:spPr>
          <a:xfrm>
            <a:off x="2095914" y="2359512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09780"/>
              </p:ext>
            </p:extLst>
          </p:nvPr>
        </p:nvGraphicFramePr>
        <p:xfrm>
          <a:off x="4198166" y="3609224"/>
          <a:ext cx="1802170" cy="76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70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smtClean="0">
                          <a:latin typeface="+mj-lt"/>
                        </a:rPr>
                        <a:t>Toulouse Aerospace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j-lt"/>
                        </a:rPr>
                        <a:t>New district dedicated to aeronautics, space and embedded systems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Ellipse 14"/>
          <p:cNvSpPr/>
          <p:nvPr/>
        </p:nvSpPr>
        <p:spPr>
          <a:xfrm>
            <a:off x="4133850" y="4268934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04889"/>
              </p:ext>
            </p:extLst>
          </p:nvPr>
        </p:nvGraphicFramePr>
        <p:xfrm>
          <a:off x="3513797" y="2566701"/>
          <a:ext cx="1802170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70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smtClean="0">
                          <a:latin typeface="+mj-lt"/>
                        </a:rPr>
                        <a:t>Toulouse Euro Sud Ouest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j-lt"/>
                        </a:rPr>
                        <a:t>High-speed (LGV) rail station and new business district in 2024</a:t>
                      </a:r>
                    </a:p>
                    <a:p>
                      <a:r>
                        <a:rPr lang="en-US" sz="900" dirty="0" err="1" smtClean="0">
                          <a:latin typeface="+mj-lt"/>
                        </a:rPr>
                        <a:t>Occitanie</a:t>
                      </a:r>
                      <a:r>
                        <a:rPr lang="en-US" sz="900" dirty="0" smtClean="0">
                          <a:latin typeface="+mj-lt"/>
                        </a:rPr>
                        <a:t> Tower: First skyscraper in Toulouse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Ellipse 16"/>
          <p:cNvSpPr/>
          <p:nvPr/>
        </p:nvSpPr>
        <p:spPr>
          <a:xfrm>
            <a:off x="3449481" y="3388336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30583"/>
              </p:ext>
            </p:extLst>
          </p:nvPr>
        </p:nvGraphicFramePr>
        <p:xfrm>
          <a:off x="3232765" y="4468207"/>
          <a:ext cx="180217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70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smtClean="0">
                          <a:latin typeface="+mj-lt"/>
                        </a:rPr>
                        <a:t>Oncopole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j-lt"/>
                        </a:rPr>
                        <a:t>Cancer research center of European excellence – 220ha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Ellipse 18"/>
          <p:cNvSpPr/>
          <p:nvPr/>
        </p:nvSpPr>
        <p:spPr>
          <a:xfrm>
            <a:off x="3168449" y="4405620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69087"/>
              </p:ext>
            </p:extLst>
          </p:nvPr>
        </p:nvGraphicFramePr>
        <p:xfrm>
          <a:off x="378072" y="4087207"/>
          <a:ext cx="1802170" cy="76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70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smtClean="0">
                          <a:latin typeface="+mj-lt"/>
                        </a:rPr>
                        <a:t>Francazal </a:t>
                      </a:r>
                      <a:r>
                        <a:rPr lang="fr-FR" sz="1100" b="0" dirty="0" err="1" smtClean="0">
                          <a:latin typeface="+mj-lt"/>
                        </a:rPr>
                        <a:t>Mobility</a:t>
                      </a:r>
                      <a:r>
                        <a:rPr lang="fr-FR" sz="1100" b="0" dirty="0" smtClean="0">
                          <a:latin typeface="+mj-lt"/>
                        </a:rPr>
                        <a:t> Park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latin typeface="+mj-lt"/>
                        </a:rPr>
                        <a:t>Future excellence center in </a:t>
                      </a:r>
                      <a:r>
                        <a:rPr lang="fr-FR" sz="900" dirty="0" err="1" smtClean="0">
                          <a:latin typeface="+mj-lt"/>
                        </a:rPr>
                        <a:t>robotics</a:t>
                      </a:r>
                      <a:r>
                        <a:rPr lang="fr-FR" sz="900" dirty="0" smtClean="0">
                          <a:latin typeface="+mj-lt"/>
                        </a:rPr>
                        <a:t>, drones, </a:t>
                      </a:r>
                      <a:r>
                        <a:rPr lang="fr-FR" sz="900" dirty="0" err="1" smtClean="0">
                          <a:latin typeface="+mj-lt"/>
                        </a:rPr>
                        <a:t>autonomous</a:t>
                      </a:r>
                      <a:r>
                        <a:rPr lang="fr-FR" sz="900" dirty="0" smtClean="0">
                          <a:latin typeface="+mj-lt"/>
                        </a:rPr>
                        <a:t> </a:t>
                      </a:r>
                      <a:r>
                        <a:rPr lang="fr-FR" sz="900" dirty="0" err="1" smtClean="0">
                          <a:latin typeface="+mj-lt"/>
                        </a:rPr>
                        <a:t>vehicles</a:t>
                      </a:r>
                      <a:r>
                        <a:rPr lang="fr-FR" sz="900" dirty="0" smtClean="0">
                          <a:latin typeface="+mj-lt"/>
                        </a:rPr>
                        <a:t> and future transportation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Ellipse 20"/>
          <p:cNvSpPr/>
          <p:nvPr/>
        </p:nvSpPr>
        <p:spPr>
          <a:xfrm>
            <a:off x="2114964" y="4775368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6690069" y="0"/>
            <a:ext cx="1424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>
                <a:solidFill>
                  <a:schemeClr val="bg1"/>
                </a:solidFill>
              </a:rPr>
              <a:t>Oncopole</a:t>
            </a:r>
            <a:r>
              <a:rPr lang="en-US" sz="900" b="1" dirty="0" smtClean="0">
                <a:solidFill>
                  <a:schemeClr val="bg1"/>
                </a:solidFill>
              </a:rPr>
              <a:t> campus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690237" y="1012652"/>
            <a:ext cx="1424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>
                <a:solidFill>
                  <a:schemeClr val="bg1"/>
                </a:solidFill>
              </a:rPr>
              <a:t>Occitanie</a:t>
            </a:r>
            <a:r>
              <a:rPr lang="en-US" sz="900" b="1" dirty="0" smtClean="0">
                <a:solidFill>
                  <a:schemeClr val="bg1"/>
                </a:solidFill>
              </a:rPr>
              <a:t> Tower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690237" y="2051870"/>
            <a:ext cx="1424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Francazal Mobility Park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690068" y="3079736"/>
            <a:ext cx="1424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Toulouse Aerospace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690067" y="4099450"/>
            <a:ext cx="1424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>
                <a:solidFill>
                  <a:schemeClr val="bg1"/>
                </a:solidFill>
              </a:rPr>
              <a:t>PEx</a:t>
            </a:r>
            <a:r>
              <a:rPr lang="en-US" sz="900" b="1" dirty="0" smtClean="0">
                <a:solidFill>
                  <a:schemeClr val="bg1"/>
                </a:solidFill>
              </a:rPr>
              <a:t> Exhibition Park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8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en-US" dirty="0"/>
              <a:t>One of the most dynamic regions in Europe</a:t>
            </a:r>
          </a:p>
        </p:txBody>
      </p:sp>
    </p:spTree>
    <p:extLst>
      <p:ext uri="{BB962C8B-B14F-4D97-AF65-F5344CB8AC3E}">
        <p14:creationId xmlns:p14="http://schemas.microsoft.com/office/powerpoint/2010/main" val="290033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83538" y="1864793"/>
            <a:ext cx="1728000" cy="2947714"/>
          </a:xfrm>
        </p:spPr>
        <p:txBody>
          <a:bodyPr/>
          <a:lstStyle/>
          <a:p>
            <a:r>
              <a:rPr lang="en-US" dirty="0" err="1">
                <a:solidFill>
                  <a:srgbClr val="A82F89"/>
                </a:solidFill>
              </a:rPr>
              <a:t>Incubateur</a:t>
            </a:r>
            <a:r>
              <a:rPr lang="en-US" dirty="0">
                <a:solidFill>
                  <a:srgbClr val="A82F89"/>
                </a:solidFill>
              </a:rPr>
              <a:t> </a:t>
            </a:r>
            <a:r>
              <a:rPr lang="en-US" dirty="0" smtClean="0">
                <a:solidFill>
                  <a:srgbClr val="A82F89"/>
                </a:solidFill>
              </a:rPr>
              <a:t>MIPY</a:t>
            </a:r>
          </a:p>
          <a:p>
            <a:r>
              <a:rPr lang="en-US" dirty="0" smtClean="0"/>
              <a:t>12-month </a:t>
            </a:r>
            <a:r>
              <a:rPr lang="en-US" dirty="0"/>
              <a:t>public incubator with coaching, fundraise support and repayable advance upon arrival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rgbClr val="A82F89"/>
                </a:solidFill>
              </a:rPr>
              <a:t>Greentech</a:t>
            </a:r>
            <a:r>
              <a:rPr lang="en-US" dirty="0" smtClean="0">
                <a:solidFill>
                  <a:srgbClr val="A82F89"/>
                </a:solidFill>
              </a:rPr>
              <a:t> </a:t>
            </a:r>
            <a:r>
              <a:rPr lang="en-US" dirty="0" err="1" smtClean="0">
                <a:solidFill>
                  <a:srgbClr val="A82F89"/>
                </a:solidFill>
              </a:rPr>
              <a:t>Météo</a:t>
            </a:r>
            <a:r>
              <a:rPr lang="en-US" dirty="0" smtClean="0">
                <a:solidFill>
                  <a:srgbClr val="A82F89"/>
                </a:solidFill>
              </a:rPr>
              <a:t> </a:t>
            </a:r>
            <a:r>
              <a:rPr lang="en-US" dirty="0">
                <a:solidFill>
                  <a:srgbClr val="A82F89"/>
                </a:solidFill>
              </a:rPr>
              <a:t>France </a:t>
            </a:r>
            <a:r>
              <a:rPr lang="en-US" dirty="0"/>
              <a:t>Piloted by the Environment Ministry and </a:t>
            </a:r>
            <a:r>
              <a:rPr lang="en-US" dirty="0" err="1"/>
              <a:t>Météo</a:t>
            </a:r>
            <a:r>
              <a:rPr lang="en-US" dirty="0"/>
              <a:t> France with focus on </a:t>
            </a:r>
            <a:r>
              <a:rPr lang="en-US" dirty="0" err="1"/>
              <a:t>IoT</a:t>
            </a:r>
            <a:r>
              <a:rPr lang="en-US" dirty="0"/>
              <a:t> at the service of energy transition</a:t>
            </a:r>
          </a:p>
          <a:p>
            <a:endParaRPr lang="en-US" dirty="0" smtClean="0">
              <a:solidFill>
                <a:srgbClr val="A82F89"/>
              </a:solidFill>
            </a:endParaRPr>
          </a:p>
          <a:p>
            <a:r>
              <a:rPr lang="en-US" dirty="0" err="1" smtClean="0">
                <a:solidFill>
                  <a:srgbClr val="A82F89"/>
                </a:solidFill>
              </a:rPr>
              <a:t>Catalis</a:t>
            </a:r>
            <a:r>
              <a:rPr lang="en-US" dirty="0" smtClean="0"/>
              <a:t> </a:t>
            </a:r>
            <a:r>
              <a:rPr lang="en-US" dirty="0"/>
              <a:t>(Social Economy Incubator)</a:t>
            </a:r>
          </a:p>
          <a:p>
            <a:r>
              <a:rPr lang="en-US" dirty="0" smtClean="0">
                <a:solidFill>
                  <a:srgbClr val="A82F89"/>
                </a:solidFill>
              </a:rPr>
              <a:t>Première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A82F89"/>
                </a:solidFill>
              </a:rPr>
              <a:t>Brique</a:t>
            </a:r>
            <a:r>
              <a:rPr lang="en-US" dirty="0"/>
              <a:t> (social innovation incubator)</a:t>
            </a:r>
          </a:p>
          <a:p>
            <a:r>
              <a:rPr lang="en-US" dirty="0">
                <a:solidFill>
                  <a:srgbClr val="A82F89"/>
                </a:solidFill>
              </a:rPr>
              <a:t>ESA BIC SUD France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Only European Space Agency incubator in France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21"/>
          </p:nvPr>
        </p:nvSpPr>
        <p:spPr>
          <a:xfrm>
            <a:off x="1930588" y="1864793"/>
            <a:ext cx="1728000" cy="2947714"/>
          </a:xfrm>
        </p:spPr>
        <p:txBody>
          <a:bodyPr/>
          <a:lstStyle/>
          <a:p>
            <a:r>
              <a:rPr lang="fr-FR" dirty="0" err="1">
                <a:solidFill>
                  <a:srgbClr val="A82F89"/>
                </a:solidFill>
              </a:rPr>
              <a:t>FabLab</a:t>
            </a:r>
            <a:r>
              <a:rPr lang="fr-FR" dirty="0">
                <a:solidFill>
                  <a:srgbClr val="A82F89"/>
                </a:solidFill>
              </a:rPr>
              <a:t> </a:t>
            </a:r>
            <a:r>
              <a:rPr lang="fr-FR" dirty="0" err="1">
                <a:solidFill>
                  <a:srgbClr val="A82F89"/>
                </a:solidFill>
              </a:rPr>
              <a:t>Artilect</a:t>
            </a:r>
            <a:endParaRPr lang="fr-FR" dirty="0">
              <a:solidFill>
                <a:srgbClr val="A82F89"/>
              </a:solidFill>
            </a:endParaRPr>
          </a:p>
          <a:p>
            <a:r>
              <a:rPr lang="en-US" dirty="0"/>
              <a:t>First </a:t>
            </a:r>
            <a:r>
              <a:rPr lang="en-US" dirty="0" smtClean="0"/>
              <a:t>French </a:t>
            </a:r>
            <a:r>
              <a:rPr lang="en-US" dirty="0" err="1" smtClean="0"/>
              <a:t>FabLab</a:t>
            </a:r>
            <a:r>
              <a:rPr lang="en-US" dirty="0"/>
              <a:t>, created in 2009 with 3D printers, free access milling machines for entrepreneurs and member companies (</a:t>
            </a:r>
            <a:r>
              <a:rPr lang="en-US" dirty="0" err="1"/>
              <a:t>FabLab</a:t>
            </a:r>
            <a:r>
              <a:rPr lang="en-US" dirty="0"/>
              <a:t> Pro)</a:t>
            </a:r>
          </a:p>
          <a:p>
            <a:endParaRPr lang="fr-FR" dirty="0" smtClean="0">
              <a:solidFill>
                <a:srgbClr val="A82F89"/>
              </a:solidFill>
            </a:endParaRPr>
          </a:p>
          <a:p>
            <a:r>
              <a:rPr lang="fr-FR" dirty="0" smtClean="0">
                <a:solidFill>
                  <a:srgbClr val="A82F89"/>
                </a:solidFill>
              </a:rPr>
              <a:t>La </a:t>
            </a:r>
            <a:r>
              <a:rPr lang="fr-FR" dirty="0">
                <a:solidFill>
                  <a:srgbClr val="A82F89"/>
                </a:solidFill>
              </a:rPr>
              <a:t>Cantine</a:t>
            </a:r>
          </a:p>
          <a:p>
            <a:r>
              <a:rPr lang="en-US" dirty="0" smtClean="0"/>
              <a:t>Coworking and </a:t>
            </a:r>
            <a:r>
              <a:rPr lang="en-US" dirty="0"/>
              <a:t>networking place, coaching, crash tests for </a:t>
            </a:r>
            <a:r>
              <a:rPr lang="en-US" dirty="0" smtClean="0"/>
              <a:t>startups</a:t>
            </a:r>
            <a:endParaRPr lang="en-US" dirty="0"/>
          </a:p>
          <a:p>
            <a:r>
              <a:rPr lang="en-US" dirty="0" smtClean="0"/>
              <a:t>Hosting the pre-incubation program Le Starter &amp; the  </a:t>
            </a:r>
            <a:r>
              <a:rPr lang="en-US" dirty="0" err="1"/>
              <a:t>Numa</a:t>
            </a:r>
            <a:r>
              <a:rPr lang="en-US" dirty="0"/>
              <a:t> Accelerator</a:t>
            </a:r>
          </a:p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22"/>
          </p:nvPr>
        </p:nvSpPr>
        <p:spPr>
          <a:xfrm>
            <a:off x="3677638" y="1864793"/>
            <a:ext cx="1728000" cy="2947714"/>
          </a:xfrm>
        </p:spPr>
        <p:txBody>
          <a:bodyPr/>
          <a:lstStyle/>
          <a:p>
            <a:r>
              <a:rPr lang="fr-FR" dirty="0" err="1" smtClean="0">
                <a:solidFill>
                  <a:srgbClr val="A82F89"/>
                </a:solidFill>
              </a:rPr>
              <a:t>Ekito</a:t>
            </a:r>
            <a:endParaRPr lang="fr-FR" dirty="0" smtClean="0">
              <a:solidFill>
                <a:srgbClr val="A82F89"/>
              </a:solidFill>
            </a:endParaRPr>
          </a:p>
          <a:p>
            <a:r>
              <a:rPr lang="en-US" dirty="0" smtClean="0"/>
              <a:t>Startup </a:t>
            </a:r>
            <a:r>
              <a:rPr lang="en-US" dirty="0"/>
              <a:t>accelerator via equity investments, coaching</a:t>
            </a:r>
          </a:p>
          <a:p>
            <a:r>
              <a:rPr lang="en-US" dirty="0">
                <a:solidFill>
                  <a:srgbClr val="A82F89"/>
                </a:solidFill>
              </a:rPr>
              <a:t>Connected</a:t>
            </a:r>
            <a:r>
              <a:rPr lang="en-US" dirty="0"/>
              <a:t> </a:t>
            </a:r>
            <a:r>
              <a:rPr lang="en-US" dirty="0" smtClean="0">
                <a:solidFill>
                  <a:srgbClr val="A82F89"/>
                </a:solidFill>
              </a:rPr>
              <a:t>Camp</a:t>
            </a:r>
          </a:p>
          <a:p>
            <a:r>
              <a:rPr lang="en-US" dirty="0" err="1" smtClean="0"/>
              <a:t>IoT</a:t>
            </a:r>
            <a:r>
              <a:rPr lang="en-US" dirty="0" smtClean="0"/>
              <a:t> </a:t>
            </a:r>
            <a:r>
              <a:rPr lang="en-US" dirty="0"/>
              <a:t>Valley startup accelerator</a:t>
            </a:r>
          </a:p>
          <a:p>
            <a:r>
              <a:rPr lang="en-US" dirty="0">
                <a:solidFill>
                  <a:srgbClr val="A82F89"/>
                </a:solidFill>
              </a:rPr>
              <a:t>Airbus</a:t>
            </a:r>
            <a:r>
              <a:rPr lang="en-US" dirty="0"/>
              <a:t> </a:t>
            </a:r>
            <a:r>
              <a:rPr lang="en-US" dirty="0" err="1">
                <a:solidFill>
                  <a:srgbClr val="A82F89"/>
                </a:solidFill>
              </a:rPr>
              <a:t>BizLab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Corporate </a:t>
            </a:r>
            <a:r>
              <a:rPr lang="en-US" dirty="0"/>
              <a:t>accelerator </a:t>
            </a:r>
            <a:br>
              <a:rPr lang="en-US" dirty="0"/>
            </a:br>
            <a:r>
              <a:rPr lang="en-US" dirty="0"/>
              <a:t>providing Airbus expertise and network to startups</a:t>
            </a:r>
          </a:p>
          <a:p>
            <a:r>
              <a:rPr lang="en-US" dirty="0">
                <a:solidFill>
                  <a:srgbClr val="A82F89"/>
                </a:solidFill>
              </a:rPr>
              <a:t>Village</a:t>
            </a:r>
            <a:r>
              <a:rPr lang="en-US" dirty="0"/>
              <a:t> </a:t>
            </a:r>
            <a:r>
              <a:rPr lang="en-US" dirty="0">
                <a:solidFill>
                  <a:srgbClr val="A82F89"/>
                </a:solidFill>
              </a:rPr>
              <a:t>by</a:t>
            </a:r>
            <a:r>
              <a:rPr lang="en-US" dirty="0"/>
              <a:t> </a:t>
            </a:r>
            <a:r>
              <a:rPr lang="en-US" dirty="0">
                <a:solidFill>
                  <a:srgbClr val="A82F89"/>
                </a:solidFill>
              </a:rPr>
              <a:t>CA</a:t>
            </a:r>
            <a:r>
              <a:rPr lang="en-US" dirty="0"/>
              <a:t> </a:t>
            </a:r>
            <a:r>
              <a:rPr lang="en-US" dirty="0" smtClean="0">
                <a:solidFill>
                  <a:srgbClr val="A82F89"/>
                </a:solidFill>
              </a:rPr>
              <a:t>31</a:t>
            </a:r>
            <a:r>
              <a:rPr lang="en-US" dirty="0" smtClean="0"/>
              <a:t> Accelerator and innovation </a:t>
            </a:r>
            <a:r>
              <a:rPr lang="en-US" dirty="0"/>
              <a:t>bank</a:t>
            </a:r>
          </a:p>
          <a:p>
            <a:r>
              <a:rPr lang="en-US" dirty="0">
                <a:solidFill>
                  <a:srgbClr val="A82F89"/>
                </a:solidFill>
              </a:rPr>
              <a:t>Momentum</a:t>
            </a:r>
            <a:r>
              <a:rPr lang="en-US" dirty="0"/>
              <a:t> CSR accelerator</a:t>
            </a:r>
          </a:p>
          <a:p>
            <a:r>
              <a:rPr lang="en-US" dirty="0">
                <a:solidFill>
                  <a:srgbClr val="A82F89"/>
                </a:solidFill>
              </a:rPr>
              <a:t>Ethics </a:t>
            </a:r>
            <a:r>
              <a:rPr lang="en-US" dirty="0" smtClean="0">
                <a:solidFill>
                  <a:srgbClr val="A82F89"/>
                </a:solidFill>
              </a:rPr>
              <a:t>Village </a:t>
            </a:r>
            <a:r>
              <a:rPr lang="en-US" dirty="0" smtClean="0"/>
              <a:t>accelerator</a:t>
            </a:r>
            <a:endParaRPr lang="en-US" dirty="0"/>
          </a:p>
          <a:p>
            <a:r>
              <a:rPr lang="en-US" dirty="0">
                <a:solidFill>
                  <a:srgbClr val="A82F89"/>
                </a:solidFill>
              </a:rPr>
              <a:t>Le Hi-Lab </a:t>
            </a:r>
            <a:r>
              <a:rPr lang="en-US" dirty="0"/>
              <a:t>Clinique Pasteur</a:t>
            </a:r>
          </a:p>
          <a:p>
            <a:r>
              <a:rPr lang="en-US" dirty="0" err="1">
                <a:solidFill>
                  <a:srgbClr val="A82F89"/>
                </a:solidFill>
              </a:rPr>
              <a:t>L’atelier</a:t>
            </a:r>
            <a:r>
              <a:rPr lang="en-US" dirty="0"/>
              <a:t> </a:t>
            </a:r>
            <a:r>
              <a:rPr lang="en-US" dirty="0">
                <a:solidFill>
                  <a:srgbClr val="A82F89"/>
                </a:solidFill>
              </a:rPr>
              <a:t>du</a:t>
            </a:r>
            <a:r>
              <a:rPr lang="en-US" dirty="0"/>
              <a:t> </a:t>
            </a:r>
            <a:r>
              <a:rPr lang="en-US" dirty="0">
                <a:solidFill>
                  <a:srgbClr val="A82F89"/>
                </a:solidFill>
              </a:rPr>
              <a:t>26</a:t>
            </a:r>
            <a:r>
              <a:rPr lang="en-US" dirty="0"/>
              <a:t> Talent accelerator</a:t>
            </a:r>
          </a:p>
          <a:p>
            <a:r>
              <a:rPr lang="en-US" dirty="0" err="1">
                <a:solidFill>
                  <a:srgbClr val="A82F89"/>
                </a:solidFill>
              </a:rPr>
              <a:t>Banque</a:t>
            </a:r>
            <a:r>
              <a:rPr lang="en-US" dirty="0"/>
              <a:t> </a:t>
            </a:r>
            <a:r>
              <a:rPr lang="en-US" dirty="0" err="1">
                <a:solidFill>
                  <a:srgbClr val="A82F89"/>
                </a:solidFill>
              </a:rPr>
              <a:t>Populaire</a:t>
            </a:r>
            <a:r>
              <a:rPr lang="en-US" dirty="0"/>
              <a:t> </a:t>
            </a:r>
            <a:r>
              <a:rPr lang="en-US" dirty="0" smtClean="0">
                <a:solidFill>
                  <a:srgbClr val="A82F89"/>
                </a:solidFill>
              </a:rPr>
              <a:t>Cybersécurité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A82F89"/>
                </a:solidFill>
              </a:rPr>
              <a:t>Orange</a:t>
            </a:r>
            <a:r>
              <a:rPr lang="en-US" dirty="0" smtClean="0"/>
              <a:t> </a:t>
            </a:r>
            <a:r>
              <a:rPr lang="en-US" dirty="0">
                <a:solidFill>
                  <a:srgbClr val="A82F89"/>
                </a:solidFill>
              </a:rPr>
              <a:t>Fab</a:t>
            </a:r>
            <a:r>
              <a:rPr lang="en-US" dirty="0"/>
              <a:t> </a:t>
            </a:r>
            <a:r>
              <a:rPr lang="en-US" dirty="0">
                <a:solidFill>
                  <a:srgbClr val="A82F89"/>
                </a:solidFill>
              </a:rPr>
              <a:t>France : Villa</a:t>
            </a:r>
            <a:r>
              <a:rPr lang="en-US" dirty="0"/>
              <a:t> </a:t>
            </a:r>
            <a:r>
              <a:rPr lang="en-US" dirty="0" err="1">
                <a:solidFill>
                  <a:srgbClr val="A82F89"/>
                </a:solidFill>
              </a:rPr>
              <a:t>Tolosa</a:t>
            </a:r>
            <a:endParaRPr lang="en-US" dirty="0"/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23"/>
          </p:nvPr>
        </p:nvSpPr>
        <p:spPr>
          <a:xfrm>
            <a:off x="5424688" y="1868416"/>
            <a:ext cx="1728000" cy="2947714"/>
          </a:xfrm>
        </p:spPr>
        <p:txBody>
          <a:bodyPr/>
          <a:lstStyle/>
          <a:p>
            <a:r>
              <a:rPr lang="fr-FR" dirty="0">
                <a:solidFill>
                  <a:srgbClr val="A82F89"/>
                </a:solidFill>
              </a:rPr>
              <a:t>Pépinières Toulouse </a:t>
            </a:r>
            <a:r>
              <a:rPr lang="fr-FR" dirty="0" smtClean="0">
                <a:solidFill>
                  <a:srgbClr val="A82F89"/>
                </a:solidFill>
              </a:rPr>
              <a:t>Métropole</a:t>
            </a:r>
          </a:p>
          <a:p>
            <a:r>
              <a:rPr lang="en-US" dirty="0" smtClean="0"/>
              <a:t>20,000 </a:t>
            </a:r>
            <a:r>
              <a:rPr lang="en-US" dirty="0"/>
              <a:t>m² of public </a:t>
            </a:r>
            <a:r>
              <a:rPr lang="en-US" dirty="0" smtClean="0"/>
              <a:t>incubator sites </a:t>
            </a:r>
            <a:r>
              <a:rPr lang="en-US" dirty="0"/>
              <a:t>hosting about 100 young companies</a:t>
            </a:r>
          </a:p>
          <a:p>
            <a:r>
              <a:rPr lang="fr-FR" dirty="0" err="1" smtClean="0">
                <a:solidFill>
                  <a:srgbClr val="A82F89"/>
                </a:solidFill>
              </a:rPr>
              <a:t>HarryCow</a:t>
            </a:r>
            <a:r>
              <a:rPr lang="fr-FR" dirty="0" smtClean="0">
                <a:solidFill>
                  <a:srgbClr val="A82F89"/>
                </a:solidFill>
              </a:rPr>
              <a:t> </a:t>
            </a:r>
          </a:p>
          <a:p>
            <a:r>
              <a:rPr lang="en-US" dirty="0"/>
              <a:t>Coworking devoted to foster cultural IT projects </a:t>
            </a:r>
            <a:endParaRPr lang="en-US" dirty="0" smtClean="0"/>
          </a:p>
          <a:p>
            <a:r>
              <a:rPr lang="en-US" dirty="0" err="1" smtClean="0">
                <a:solidFill>
                  <a:srgbClr val="A82F89"/>
                </a:solidFill>
              </a:rPr>
              <a:t>Lab’Oïkos</a:t>
            </a:r>
            <a:endParaRPr lang="en-US" dirty="0" smtClean="0">
              <a:solidFill>
                <a:srgbClr val="A82F89"/>
              </a:solidFill>
            </a:endParaRPr>
          </a:p>
          <a:p>
            <a:r>
              <a:rPr lang="en-US" dirty="0" smtClean="0"/>
              <a:t>3000 </a:t>
            </a:r>
            <a:r>
              <a:rPr lang="en-US" dirty="0"/>
              <a:t>sqm of coworking</a:t>
            </a:r>
            <a:br>
              <a:rPr lang="en-US" dirty="0"/>
            </a:br>
            <a:r>
              <a:rPr lang="en-US" dirty="0"/>
              <a:t>dedicated to the positive economy</a:t>
            </a:r>
          </a:p>
          <a:p>
            <a:r>
              <a:rPr lang="en-US" dirty="0">
                <a:solidFill>
                  <a:srgbClr val="A82F89"/>
                </a:solidFill>
              </a:rPr>
              <a:t>At Home Coworking</a:t>
            </a:r>
            <a:endParaRPr lang="en-US" dirty="0"/>
          </a:p>
          <a:p>
            <a:r>
              <a:rPr lang="en-US" dirty="0">
                <a:solidFill>
                  <a:srgbClr val="A82F89"/>
                </a:solidFill>
              </a:rPr>
              <a:t>Le Hub by </a:t>
            </a:r>
            <a:r>
              <a:rPr lang="en-US" dirty="0" smtClean="0">
                <a:solidFill>
                  <a:srgbClr val="A82F89"/>
                </a:solidFill>
              </a:rPr>
              <a:t>RBMG </a:t>
            </a:r>
          </a:p>
          <a:p>
            <a:r>
              <a:rPr lang="en-US" dirty="0" smtClean="0"/>
              <a:t>Coworking </a:t>
            </a:r>
            <a:r>
              <a:rPr lang="en-US" dirty="0"/>
              <a:t>and project mentoring</a:t>
            </a:r>
          </a:p>
          <a:p>
            <a:r>
              <a:rPr lang="en-US" dirty="0" err="1" smtClean="0">
                <a:solidFill>
                  <a:srgbClr val="A82F89"/>
                </a:solidFill>
              </a:rPr>
              <a:t>Etincelle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A82F89"/>
                </a:solidFill>
              </a:rPr>
              <a:t>Imaginations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A82F89"/>
                </a:solidFill>
              </a:rPr>
              <a:t>Fertiles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A82F89"/>
                </a:solidFill>
              </a:rPr>
              <a:t>Tau</a:t>
            </a:r>
            <a:endParaRPr lang="en-US" dirty="0">
              <a:solidFill>
                <a:srgbClr val="A82F89"/>
              </a:solidFill>
            </a:endParaRPr>
          </a:p>
          <a:p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24"/>
          </p:nvPr>
        </p:nvSpPr>
        <p:spPr>
          <a:xfrm>
            <a:off x="7171738" y="1868416"/>
            <a:ext cx="1728000" cy="2947714"/>
          </a:xfrm>
        </p:spPr>
        <p:txBody>
          <a:bodyPr/>
          <a:lstStyle/>
          <a:p>
            <a:r>
              <a:rPr lang="en-US" dirty="0" err="1" smtClean="0">
                <a:solidFill>
                  <a:srgbClr val="A82F89"/>
                </a:solidFill>
              </a:rPr>
              <a:t>DigitalPlace</a:t>
            </a:r>
            <a:endParaRPr lang="en-US" dirty="0" smtClean="0">
              <a:solidFill>
                <a:srgbClr val="A82F89"/>
              </a:solidFill>
            </a:endParaRPr>
          </a:p>
          <a:p>
            <a:r>
              <a:rPr lang="en-US" dirty="0" smtClean="0"/>
              <a:t>Local </a:t>
            </a:r>
            <a:r>
              <a:rPr lang="en-US" dirty="0"/>
              <a:t>IT cluster of 200 companies</a:t>
            </a:r>
          </a:p>
          <a:p>
            <a:r>
              <a:rPr lang="en-US" dirty="0" err="1">
                <a:solidFill>
                  <a:srgbClr val="A82F89"/>
                </a:solidFill>
              </a:rPr>
              <a:t>IoT</a:t>
            </a:r>
            <a:r>
              <a:rPr lang="en-US" dirty="0"/>
              <a:t> </a:t>
            </a:r>
            <a:r>
              <a:rPr lang="en-US" dirty="0" smtClean="0">
                <a:solidFill>
                  <a:srgbClr val="A82F89"/>
                </a:solidFill>
              </a:rPr>
              <a:t>Valley</a:t>
            </a:r>
          </a:p>
          <a:p>
            <a:r>
              <a:rPr lang="en-US" dirty="0" smtClean="0"/>
              <a:t>350 </a:t>
            </a:r>
            <a:r>
              <a:rPr lang="en-US" dirty="0"/>
              <a:t>member cluster around </a:t>
            </a:r>
            <a:r>
              <a:rPr lang="en-US" dirty="0" err="1"/>
              <a:t>IoT</a:t>
            </a:r>
            <a:r>
              <a:rPr lang="en-US" dirty="0"/>
              <a:t> technologies</a:t>
            </a:r>
          </a:p>
          <a:p>
            <a:r>
              <a:rPr lang="en-US" dirty="0">
                <a:solidFill>
                  <a:srgbClr val="A82F89"/>
                </a:solidFill>
              </a:rPr>
              <a:t>La</a:t>
            </a:r>
            <a:r>
              <a:rPr lang="en-US" dirty="0"/>
              <a:t> </a:t>
            </a:r>
            <a:r>
              <a:rPr lang="en-US" dirty="0" smtClean="0">
                <a:solidFill>
                  <a:srgbClr val="A82F89"/>
                </a:solidFill>
              </a:rPr>
              <a:t>Mêlée </a:t>
            </a:r>
            <a:r>
              <a:rPr lang="en-US" dirty="0" smtClean="0"/>
              <a:t>IT association with 600 members</a:t>
            </a:r>
            <a:endParaRPr lang="en-US" dirty="0"/>
          </a:p>
          <a:p>
            <a:r>
              <a:rPr lang="en-US" dirty="0">
                <a:solidFill>
                  <a:srgbClr val="A82F89"/>
                </a:solidFill>
              </a:rPr>
              <a:t>Robotics</a:t>
            </a:r>
            <a:r>
              <a:rPr lang="en-US" dirty="0"/>
              <a:t> </a:t>
            </a:r>
            <a:r>
              <a:rPr lang="en-US" dirty="0" smtClean="0">
                <a:solidFill>
                  <a:srgbClr val="A82F89"/>
                </a:solidFill>
              </a:rPr>
              <a:t>Place </a:t>
            </a:r>
            <a:r>
              <a:rPr lang="en-US" dirty="0" smtClean="0"/>
              <a:t>cluster</a:t>
            </a:r>
            <a:endParaRPr lang="en-US" dirty="0"/>
          </a:p>
          <a:p>
            <a:r>
              <a:rPr lang="en-US" dirty="0" smtClean="0">
                <a:solidFill>
                  <a:srgbClr val="A82F89"/>
                </a:solidFill>
              </a:rPr>
              <a:t>Aerospace Valley </a:t>
            </a:r>
            <a:r>
              <a:rPr lang="en-US" dirty="0" smtClean="0"/>
              <a:t>cluster </a:t>
            </a:r>
            <a:r>
              <a:rPr lang="en-US" dirty="0"/>
              <a:t>gathering 800 members in 2 </a:t>
            </a:r>
            <a:r>
              <a:rPr lang="en-US" dirty="0" smtClean="0"/>
              <a:t>regions</a:t>
            </a:r>
          </a:p>
          <a:p>
            <a:r>
              <a:rPr lang="en-US" dirty="0" err="1" smtClean="0">
                <a:solidFill>
                  <a:srgbClr val="A82F89"/>
                </a:solidFill>
              </a:rPr>
              <a:t>Automotech</a:t>
            </a:r>
            <a:r>
              <a:rPr lang="en-US" dirty="0" smtClean="0">
                <a:solidFill>
                  <a:srgbClr val="A82F89"/>
                </a:solidFill>
              </a:rPr>
              <a:t> </a:t>
            </a:r>
          </a:p>
          <a:p>
            <a:r>
              <a:rPr lang="en-US" dirty="0" smtClean="0"/>
              <a:t>Regional </a:t>
            </a:r>
            <a:r>
              <a:rPr lang="en-US" dirty="0"/>
              <a:t>automobile cluster </a:t>
            </a:r>
          </a:p>
          <a:p>
            <a:r>
              <a:rPr lang="en-US" dirty="0">
                <a:solidFill>
                  <a:srgbClr val="A82F89"/>
                </a:solidFill>
              </a:rPr>
              <a:t>Cancer-Bio-Santé</a:t>
            </a:r>
            <a:r>
              <a:rPr lang="en-US" dirty="0"/>
              <a:t> / </a:t>
            </a:r>
            <a:r>
              <a:rPr lang="en-US" dirty="0" err="1">
                <a:solidFill>
                  <a:srgbClr val="A82F89"/>
                </a:solidFill>
              </a:rPr>
              <a:t>Derbi</a:t>
            </a:r>
            <a:r>
              <a:rPr lang="en-US" dirty="0"/>
              <a:t> / </a:t>
            </a:r>
            <a:r>
              <a:rPr lang="en-US" dirty="0" smtClean="0">
                <a:solidFill>
                  <a:srgbClr val="A82F89"/>
                </a:solidFill>
              </a:rPr>
              <a:t>Eau / </a:t>
            </a:r>
            <a:r>
              <a:rPr lang="fr-FR" dirty="0">
                <a:solidFill>
                  <a:srgbClr val="A82F89"/>
                </a:solidFill>
              </a:rPr>
              <a:t>Agri Sud Ouest </a:t>
            </a:r>
            <a:endParaRPr lang="en-US" dirty="0">
              <a:solidFill>
                <a:srgbClr val="A82F89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/>
              <a:t>An exceptional network of </a:t>
            </a:r>
            <a:r>
              <a:rPr lang="en-US" dirty="0" smtClean="0"/>
              <a:t>incubators </a:t>
            </a:r>
            <a:r>
              <a:rPr lang="en-US" dirty="0"/>
              <a:t>and accelerators</a:t>
            </a:r>
          </a:p>
          <a:p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4. </a:t>
            </a:r>
            <a:r>
              <a:rPr lang="en-US" dirty="0"/>
              <a:t>Unique innovation campuses and business areas</a:t>
            </a:r>
          </a:p>
        </p:txBody>
      </p:sp>
      <p:pic>
        <p:nvPicPr>
          <p:cNvPr id="10" name="Picture 2" descr="Résultat de recherche d'images pour &quot;idee symbole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75" y="1421620"/>
            <a:ext cx="369515" cy="3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ésultat de recherche d'images pour &quot;maison symbole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145" y="1414797"/>
            <a:ext cx="383160" cy="3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associé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385" l="4846" r="90000">
                        <a14:foregroundMark x1="52154" y1="67000" x2="52154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877" y="1384424"/>
            <a:ext cx="480369" cy="48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ésultat de recherche d'images pour &quot;réseau symbole&quot;"/>
          <p:cNvPicPr>
            <a:picLocks noChangeAspect="1" noChangeArrowheads="1"/>
          </p:cNvPicPr>
          <p:nvPr/>
        </p:nvPicPr>
        <p:blipFill>
          <a:blip r:embed="rId6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716" y="1477047"/>
            <a:ext cx="384601" cy="2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associé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689" y="1440095"/>
            <a:ext cx="332564" cy="3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ncubateur - logo 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289" y="1868416"/>
            <a:ext cx="633565" cy="20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rtilect FabLa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970" y="1899304"/>
            <a:ext cx="707119" cy="2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ésultat de recherche d'images pour &quot;ekito&quot;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7519" y="1873293"/>
            <a:ext cx="472715" cy="1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leCC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637" y="2411039"/>
            <a:ext cx="654618" cy="163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8" descr="Résultat de recherche d'images pour &quot;airbus bizlab&quot;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0234" y="2714042"/>
            <a:ext cx="327294" cy="21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Afficher l'image d'origine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7573" y="2886135"/>
            <a:ext cx="395051" cy="2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http://www.oikosysteme.com/assets/images/logo-dark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627" y="3009960"/>
            <a:ext cx="404114" cy="3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349" y="2625667"/>
            <a:ext cx="492861" cy="1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 descr="Résultat de recherche d'images pour &quot;athome toulouse&quot;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5043" y="3734495"/>
            <a:ext cx="537645" cy="19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automotech.fr/squelettes_cluster/images/header_fr.jp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960293" y="3799179"/>
            <a:ext cx="463706" cy="19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0" descr="Résultat de recherche d'images pour &quot;digital place toulouse&quot;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7021" y="1827281"/>
            <a:ext cx="583808" cy="29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2" descr="Résultat de recherche d'images pour &quot;iot valley&quot;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021" y="2275603"/>
            <a:ext cx="356886" cy="3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midinnov.fr/img/bd/r160x160/exposants/logo-169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9239" y="3056696"/>
            <a:ext cx="405710" cy="2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4" descr="Résultat de recherche d'images pour &quot;aerospace valley&quot;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453" y="3646486"/>
            <a:ext cx="384382" cy="2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ccélérateur de startups | NUMA Toulouse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6711" y="4136168"/>
            <a:ext cx="558387" cy="2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static.wixstatic.com/media/7341f6_3fb3035329dc4d1194afbd65e904974f%7Emv2_d_2249_2249_s_2.png/v1/crop/x_442,y_877,w_1353,h_517/fill/w_147,h_45,al_c,usm_0.66_1.00_0.01/7341f6_3fb3035329dc4d1194afbd65e904974f%7Emv2_d_2249_2249_s_2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816" y="3942448"/>
            <a:ext cx="593811" cy="1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ethics-village.com/img/logo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521" y="3863822"/>
            <a:ext cx="346135" cy="1329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71" y="4053458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1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ous-titre 1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/>
              <a:t>incubator </a:t>
            </a:r>
            <a:r>
              <a:rPr lang="en-US" dirty="0" smtClean="0"/>
              <a:t>dedicated </a:t>
            </a:r>
            <a:r>
              <a:rPr lang="en-US" dirty="0"/>
              <a:t>to start-ups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50" dirty="0"/>
              <a:t>Toulouse </a:t>
            </a:r>
            <a:r>
              <a:rPr lang="en-US" sz="1050" dirty="0" err="1"/>
              <a:t>Métropole</a:t>
            </a:r>
            <a:r>
              <a:rPr lang="en-US" sz="1050" dirty="0"/>
              <a:t> supports local company creation with </a:t>
            </a:r>
            <a:r>
              <a:rPr lang="en-US" sz="1050" dirty="0" smtClean="0"/>
              <a:t>a </a:t>
            </a:r>
            <a:r>
              <a:rPr lang="en-US" sz="1050" dirty="0"/>
              <a:t>public incubation park of </a:t>
            </a:r>
            <a:r>
              <a:rPr lang="en-US" sz="1050" b="1" dirty="0">
                <a:solidFill>
                  <a:srgbClr val="A82F89"/>
                </a:solidFill>
              </a:rPr>
              <a:t>20,000 sqm</a:t>
            </a:r>
            <a:endParaRPr lang="en-US" sz="1050" dirty="0"/>
          </a:p>
          <a:p>
            <a:r>
              <a:rPr lang="en-US" sz="1050" dirty="0"/>
              <a:t>Accommodation with progressive rates starting at </a:t>
            </a:r>
            <a:r>
              <a:rPr lang="en-US" sz="1050" b="1" dirty="0">
                <a:solidFill>
                  <a:srgbClr val="A82F89"/>
                </a:solidFill>
              </a:rPr>
              <a:t>€90/sqm per year </a:t>
            </a:r>
            <a:r>
              <a:rPr lang="en-US" sz="1050" dirty="0"/>
              <a:t>for first year adherents </a:t>
            </a:r>
          </a:p>
          <a:p>
            <a:r>
              <a:rPr lang="en-US" sz="1050" dirty="0"/>
              <a:t>Services: </a:t>
            </a:r>
            <a:endParaRPr lang="en-US" sz="1050" dirty="0" smtClean="0"/>
          </a:p>
          <a:p>
            <a:pPr lvl="1"/>
            <a:r>
              <a:rPr lang="en-US" sz="1050" dirty="0"/>
              <a:t>I</a:t>
            </a:r>
            <a:r>
              <a:rPr lang="en-US" sz="1050" dirty="0" smtClean="0"/>
              <a:t>ndividual </a:t>
            </a:r>
            <a:r>
              <a:rPr lang="en-US" sz="1050" dirty="0"/>
              <a:t>coaching, support during project launch and in creation of local </a:t>
            </a:r>
            <a:r>
              <a:rPr lang="en-US" sz="1050" dirty="0" smtClean="0"/>
              <a:t>network</a:t>
            </a:r>
          </a:p>
          <a:p>
            <a:pPr lvl="1"/>
            <a:r>
              <a:rPr lang="en-US" sz="1050" dirty="0"/>
              <a:t>Conference rooms and IT services free for </a:t>
            </a:r>
            <a:r>
              <a:rPr lang="en-US" sz="1050" dirty="0" smtClean="0"/>
              <a:t>use</a:t>
            </a:r>
          </a:p>
          <a:p>
            <a:pPr lvl="1"/>
            <a:r>
              <a:rPr lang="en-US" sz="1050" dirty="0" smtClean="0"/>
              <a:t>Flexible </a:t>
            </a:r>
            <a:r>
              <a:rPr lang="en-US" sz="1050" dirty="0"/>
              <a:t>contract and modular office </a:t>
            </a:r>
            <a:r>
              <a:rPr lang="en-US" sz="1050" dirty="0" smtClean="0"/>
              <a:t>space</a:t>
            </a:r>
            <a:endParaRPr lang="en-US" sz="1050" dirty="0"/>
          </a:p>
          <a:p>
            <a:r>
              <a:rPr lang="en-US" sz="1050" dirty="0"/>
              <a:t>Currently </a:t>
            </a:r>
            <a:r>
              <a:rPr lang="en-US" sz="1050" b="1" dirty="0">
                <a:solidFill>
                  <a:srgbClr val="A82F89"/>
                </a:solidFill>
              </a:rPr>
              <a:t>100 </a:t>
            </a:r>
            <a:r>
              <a:rPr lang="en-US" sz="1050" dirty="0"/>
              <a:t>start-ups are being accommodated </a:t>
            </a:r>
          </a:p>
          <a:p>
            <a:pPr marL="0" indent="0">
              <a:buNone/>
            </a:pPr>
            <a:endParaRPr lang="en-US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050" b="1" dirty="0" smtClean="0">
                <a:solidFill>
                  <a:srgbClr val="A82F89"/>
                </a:solidFill>
              </a:rPr>
              <a:t>Success stories:</a:t>
            </a:r>
          </a:p>
          <a:p>
            <a:pPr marL="0" indent="0">
              <a:buNone/>
            </a:pPr>
            <a:endParaRPr lang="en-US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Autonomous vehicles: </a:t>
            </a:r>
            <a:r>
              <a:rPr lang="en-US" sz="1050" b="1" dirty="0" smtClean="0">
                <a:solidFill>
                  <a:srgbClr val="A82F89"/>
                </a:solidFill>
              </a:rPr>
              <a:t>70</a:t>
            </a:r>
            <a:r>
              <a:rPr lang="en-US" sz="1050" dirty="0" smtClean="0"/>
              <a:t>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employees,</a:t>
            </a:r>
            <a:r>
              <a:rPr lang="en-US" sz="1050" dirty="0" smtClean="0"/>
              <a:t> </a:t>
            </a:r>
            <a:r>
              <a:rPr lang="en-US" sz="1050" b="1" dirty="0" smtClean="0">
                <a:solidFill>
                  <a:srgbClr val="A82F89"/>
                </a:solidFill>
              </a:rPr>
              <a:t>€14M</a:t>
            </a:r>
            <a:r>
              <a:rPr lang="en-US" sz="1050" dirty="0" smtClean="0"/>
              <a:t>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raised in 2016</a:t>
            </a:r>
          </a:p>
          <a:p>
            <a:pPr marL="0" indent="0">
              <a:buNone/>
            </a:pPr>
            <a:endParaRPr lang="en-US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 drones: </a:t>
            </a:r>
            <a:r>
              <a:rPr lang="en-US" sz="1050" b="1" dirty="0" smtClean="0">
                <a:solidFill>
                  <a:srgbClr val="A82F89"/>
                </a:solidFill>
              </a:rPr>
              <a:t>106</a:t>
            </a:r>
            <a:r>
              <a:rPr lang="en-US" sz="1050" dirty="0" smtClean="0"/>
              <a:t>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employees,</a:t>
            </a:r>
            <a:r>
              <a:rPr lang="en-US" sz="1050" dirty="0" smtClean="0"/>
              <a:t> </a:t>
            </a:r>
            <a:r>
              <a:rPr lang="en-US" sz="1050" b="1" dirty="0" smtClean="0">
                <a:solidFill>
                  <a:srgbClr val="A82F89"/>
                </a:solidFill>
              </a:rPr>
              <a:t>€15M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raised in 2016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Geo-localization solutions: </a:t>
            </a:r>
            <a:r>
              <a:rPr lang="en-US" sz="1050" b="1" dirty="0" smtClean="0">
                <a:solidFill>
                  <a:srgbClr val="A82F89"/>
                </a:solidFill>
              </a:rPr>
              <a:t>€3,3M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raised in 2017</a:t>
            </a:r>
          </a:p>
          <a:p>
            <a:endParaRPr lang="en-US" sz="110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4. </a:t>
            </a:r>
            <a:r>
              <a:rPr lang="en-US" dirty="0"/>
              <a:t>Unique innovation campuses and business areas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31</a:t>
            </a:fld>
            <a:endParaRPr lang="fr-FR" dirty="0"/>
          </a:p>
        </p:txBody>
      </p:sp>
      <p:graphicFrame>
        <p:nvGraphicFramePr>
          <p:cNvPr id="44" name="Tableau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14948"/>
              </p:ext>
            </p:extLst>
          </p:nvPr>
        </p:nvGraphicFramePr>
        <p:xfrm>
          <a:off x="3277960" y="3709758"/>
          <a:ext cx="1036866" cy="51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866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smtClean="0">
                          <a:latin typeface="+mj-lt"/>
                        </a:rPr>
                        <a:t>Canal </a:t>
                      </a:r>
                      <a:r>
                        <a:rPr lang="fr-FR" sz="1100" b="0" dirty="0" err="1" smtClean="0">
                          <a:latin typeface="+mj-lt"/>
                        </a:rPr>
                        <a:t>Biotech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j-lt"/>
                        </a:rPr>
                        <a:t>Life</a:t>
                      </a:r>
                      <a:r>
                        <a:rPr lang="fr-FR" sz="1000" baseline="0" dirty="0" smtClean="0">
                          <a:latin typeface="+mj-lt"/>
                        </a:rPr>
                        <a:t> Sciences</a:t>
                      </a:r>
                      <a:endParaRPr lang="fr-FR" sz="1000" dirty="0" smtClean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20521"/>
              </p:ext>
            </p:extLst>
          </p:nvPr>
        </p:nvGraphicFramePr>
        <p:xfrm>
          <a:off x="2877383" y="2786955"/>
          <a:ext cx="991341" cy="51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41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err="1" smtClean="0">
                          <a:latin typeface="+mj-lt"/>
                        </a:rPr>
                        <a:t>Montaudran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j-lt"/>
                        </a:rPr>
                        <a:t>Aerospace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49543"/>
              </p:ext>
            </p:extLst>
          </p:nvPr>
        </p:nvGraphicFramePr>
        <p:xfrm>
          <a:off x="1920727" y="3370270"/>
          <a:ext cx="1029669" cy="51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669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smtClean="0">
                          <a:latin typeface="+mj-lt"/>
                        </a:rPr>
                        <a:t>Le Ramier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latin typeface="+mj-lt"/>
                        </a:rPr>
                        <a:t>SMEs</a:t>
                      </a:r>
                      <a:endParaRPr lang="fr-FR" sz="1000" dirty="0" smtClean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83565"/>
              </p:ext>
            </p:extLst>
          </p:nvPr>
        </p:nvGraphicFramePr>
        <p:xfrm>
          <a:off x="714375" y="3638867"/>
          <a:ext cx="1104806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806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smtClean="0">
                          <a:latin typeface="+mj-lt"/>
                        </a:rPr>
                        <a:t>Pierre Potier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latin typeface="+mj-lt"/>
                        </a:rPr>
                        <a:t>Biotech</a:t>
                      </a:r>
                      <a:r>
                        <a:rPr lang="fr-FR" sz="1000" dirty="0" smtClean="0">
                          <a:latin typeface="+mj-lt"/>
                        </a:rPr>
                        <a:t> +</a:t>
                      </a:r>
                      <a:r>
                        <a:rPr lang="fr-FR" sz="1000" baseline="0" dirty="0" smtClean="0">
                          <a:latin typeface="+mj-lt"/>
                        </a:rPr>
                        <a:t> Life Sciences</a:t>
                      </a:r>
                      <a:endParaRPr lang="fr-FR" sz="1000" dirty="0" smtClean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30833"/>
              </p:ext>
            </p:extLst>
          </p:nvPr>
        </p:nvGraphicFramePr>
        <p:xfrm>
          <a:off x="1600883" y="2679480"/>
          <a:ext cx="980392" cy="51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392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err="1" smtClean="0">
                          <a:latin typeface="+mj-lt"/>
                        </a:rPr>
                        <a:t>Bordelongue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latin typeface="+mj-lt"/>
                        </a:rPr>
                        <a:t>SMEs</a:t>
                      </a:r>
                      <a:endParaRPr lang="fr-FR" sz="1000" dirty="0" smtClean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84864"/>
              </p:ext>
            </p:extLst>
          </p:nvPr>
        </p:nvGraphicFramePr>
        <p:xfrm>
          <a:off x="9999" y="2653019"/>
          <a:ext cx="1133002" cy="51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002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err="1" smtClean="0">
                          <a:latin typeface="+mj-lt"/>
                        </a:rPr>
                        <a:t>Basso</a:t>
                      </a:r>
                      <a:r>
                        <a:rPr lang="fr-FR" sz="1100" b="0" dirty="0" smtClean="0">
                          <a:latin typeface="+mj-lt"/>
                        </a:rPr>
                        <a:t> </a:t>
                      </a:r>
                      <a:r>
                        <a:rPr lang="fr-FR" sz="1100" b="0" dirty="0" err="1" smtClean="0">
                          <a:latin typeface="+mj-lt"/>
                        </a:rPr>
                        <a:t>Cambo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j-lt"/>
                        </a:rPr>
                        <a:t>New</a:t>
                      </a:r>
                      <a:r>
                        <a:rPr lang="fr-FR" sz="1000" baseline="0" dirty="0" smtClean="0">
                          <a:latin typeface="+mj-lt"/>
                        </a:rPr>
                        <a:t> Technologies</a:t>
                      </a:r>
                      <a:endParaRPr lang="fr-FR" sz="1000" dirty="0" smtClean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 7" descr="EasyMil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4311" y="3639860"/>
            <a:ext cx="670289" cy="27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Résultat de recherche d'images pour &quot;delair-tech&quot;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4311" y="4155744"/>
            <a:ext cx="896427" cy="26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78898"/>
              </p:ext>
            </p:extLst>
          </p:nvPr>
        </p:nvGraphicFramePr>
        <p:xfrm>
          <a:off x="340955" y="1714765"/>
          <a:ext cx="1193516" cy="685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516"/>
              </a:tblGrid>
              <a:tr h="258462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 smtClean="0">
                          <a:latin typeface="+mj-lt"/>
                        </a:rPr>
                        <a:t>Colomiers – Le </a:t>
                      </a:r>
                      <a:r>
                        <a:rPr lang="fr-FR" sz="1100" b="0" dirty="0" err="1" smtClean="0">
                          <a:latin typeface="+mj-lt"/>
                        </a:rPr>
                        <a:t>Perget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2D90">
                        <a:alpha val="75000"/>
                      </a:srgbClr>
                    </a:solidFill>
                  </a:tcPr>
                </a:tc>
              </a:tr>
              <a:tr h="259063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j-lt"/>
                        </a:rPr>
                        <a:t>New</a:t>
                      </a:r>
                      <a:r>
                        <a:rPr lang="fr-FR" sz="1000" baseline="0" dirty="0" smtClean="0">
                          <a:latin typeface="+mj-lt"/>
                        </a:rPr>
                        <a:t> Technologies</a:t>
                      </a:r>
                      <a:endParaRPr lang="fr-FR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http://www.adveez.fr/images/adveez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312" y="4763228"/>
            <a:ext cx="700698" cy="16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276639" y="2317325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71020" y="3109635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534471" y="3133685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846886" y="3314382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745340" y="3573741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3208843" y="3654028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813813" y="3233099"/>
            <a:ext cx="128632" cy="1251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59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478594"/>
              </p:ext>
            </p:extLst>
          </p:nvPr>
        </p:nvGraphicFramePr>
        <p:xfrm>
          <a:off x="592175" y="1806872"/>
          <a:ext cx="2427249" cy="29720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5821"/>
                <a:gridCol w="847954"/>
                <a:gridCol w="1133474"/>
              </a:tblGrid>
              <a:tr h="4080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5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fr-FR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endParaRPr lang="fr-FR" sz="11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39" marR="162539" marT="60975" marB="6097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US" sz="1100" b="0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Rent €/m²/month</a:t>
                      </a:r>
                      <a:endParaRPr lang="en-US" sz="1100" b="0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39" marR="162539" marT="60975" marB="60975" anchor="ctr">
                    <a:solidFill>
                      <a:schemeClr val="tx1"/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/>
                        <a:t>1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Paris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22.70</a:t>
                      </a:r>
                      <a:endParaRPr lang="fr-FR" sz="105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/>
                        <a:t>2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Nice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13.7</a:t>
                      </a:r>
                      <a:endParaRPr lang="fr-FR" sz="105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/>
                        <a:t>3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Marseille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11.7</a:t>
                      </a:r>
                      <a:endParaRPr lang="fr-FR" sz="105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/>
                        <a:t>4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Montpellier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11.9</a:t>
                      </a:r>
                      <a:endParaRPr lang="fr-FR" sz="105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/>
                        <a:t>5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Toulon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11.3</a:t>
                      </a:r>
                      <a:endParaRPr lang="fr-FR" sz="105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/>
                        <a:t>6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Lyon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11.1</a:t>
                      </a:r>
                      <a:endParaRPr lang="fr-FR" sz="105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/>
                        <a:t>7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Bordeaux</a:t>
                      </a:r>
                      <a:endParaRPr lang="fr-FR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/>
                        <a:t>11.1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/>
                        <a:t>8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Lille</a:t>
                      </a:r>
                      <a:endParaRPr lang="fr-FR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/>
                        <a:t>11.1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/>
                        <a:t>9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Nantes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10.7</a:t>
                      </a:r>
                      <a:endParaRPr lang="fr-FR" sz="105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fr-FR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rgbClr val="A92D9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Toulouse</a:t>
                      </a:r>
                    </a:p>
                  </a:txBody>
                  <a:tcPr>
                    <a:solidFill>
                      <a:srgbClr val="A92D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kern="1200" dirty="0" smtClean="0">
                          <a:solidFill>
                            <a:schemeClr val="bg1"/>
                          </a:solidFill>
                        </a:rPr>
                        <a:t>10.4</a:t>
                      </a:r>
                      <a:endParaRPr lang="fr-FR" sz="1050" b="1" kern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92D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33918"/>
              </p:ext>
            </p:extLst>
          </p:nvPr>
        </p:nvGraphicFramePr>
        <p:xfrm>
          <a:off x="5880292" y="1806872"/>
          <a:ext cx="2673158" cy="30496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4783"/>
                <a:gridCol w="1285875"/>
                <a:gridCol w="952500"/>
              </a:tblGrid>
              <a:tr h="2817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1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endParaRPr lang="fr-FR" sz="11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Rent</a:t>
                      </a:r>
                      <a:r>
                        <a:rPr lang="fr-FR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€ BT/m</a:t>
                      </a:r>
                      <a:r>
                        <a:rPr lang="fr-FR" sz="1100" b="0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1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fr-FR" sz="11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 anchor="ctr">
                    <a:solidFill>
                      <a:schemeClr val="tx1"/>
                    </a:solidFill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418</a:t>
                      </a: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Lyon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Lille</a:t>
                      </a:r>
                      <a:endParaRPr lang="fr-FR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Marseille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Montpellier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Bordeaux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Rennes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Strasbourg/</a:t>
                      </a:r>
                      <a:r>
                        <a:rPr lang="fr-F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Nantes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fr-FR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rgbClr val="A92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Toulouse</a:t>
                      </a:r>
                      <a:endParaRPr lang="fr-FR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rgbClr val="A92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121904" marR="121904" marT="45731" marB="45731">
                    <a:solidFill>
                      <a:srgbClr val="A92D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90565"/>
              </p:ext>
            </p:extLst>
          </p:nvPr>
        </p:nvGraphicFramePr>
        <p:xfrm>
          <a:off x="3231211" y="1807725"/>
          <a:ext cx="2455214" cy="26210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2977"/>
                <a:gridCol w="1129737"/>
                <a:gridCol w="952500"/>
              </a:tblGrid>
              <a:tr h="403492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endParaRPr lang="fr-FR" sz="11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fr-FR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endParaRPr lang="fr-FR" sz="11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39" marR="162539" marT="60975" marB="6097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US" sz="1100" b="0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Wage</a:t>
                      </a:r>
                      <a:r>
                        <a:rPr lang="en-US" sz="11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</a:t>
                      </a:r>
                      <a:r>
                        <a:rPr lang="en-US" sz="1100" b="0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2013 (€)</a:t>
                      </a:r>
                      <a:endParaRPr lang="en-US" sz="1100" b="0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39" marR="162539" marT="60975" marB="60975" anchor="ctr">
                    <a:solidFill>
                      <a:schemeClr val="tx1"/>
                    </a:solidFill>
                  </a:tcPr>
                </a:tc>
              </a:tr>
              <a:tr h="246587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1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latin typeface="+mn-lt"/>
                        </a:rPr>
                        <a:t>Paris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39,800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492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2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latin typeface="+mn-lt"/>
                        </a:rPr>
                        <a:t>Aix-en</a:t>
                      </a:r>
                      <a:r>
                        <a:rPr lang="fr-FR" sz="1050" baseline="0" dirty="0" smtClean="0">
                          <a:latin typeface="+mn-lt"/>
                        </a:rPr>
                        <a:t>-Provence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37,400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587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3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latin typeface="+mn-lt"/>
                        </a:rPr>
                        <a:t>Lyon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36,000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587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4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latin typeface="+mn-lt"/>
                        </a:rPr>
                        <a:t>Bordeaux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35,800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587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5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latin typeface="+mn-lt"/>
                        </a:rPr>
                        <a:t>Nantes &amp; Nancy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34,300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5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fr-FR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rgbClr val="A92D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Toulouse</a:t>
                      </a:r>
                      <a:endParaRPr lang="fr-FR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rgbClr val="A92D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33,900</a:t>
                      </a:r>
                      <a:endParaRPr lang="fr-FR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rgbClr val="A92D90"/>
                    </a:solidFill>
                  </a:tcPr>
                </a:tc>
              </a:tr>
              <a:tr h="246587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8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latin typeface="+mn-lt"/>
                        </a:rPr>
                        <a:t>Grenoble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33,500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587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9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latin typeface="+mn-lt"/>
                        </a:rPr>
                        <a:t>Lille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+mn-lt"/>
                        </a:rPr>
                        <a:t>33,500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121904" marR="121904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ous-titre 4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/>
              <a:t>Competitive costs to set up your business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4. </a:t>
            </a:r>
            <a:r>
              <a:rPr lang="en-US" dirty="0"/>
              <a:t>Unique innovation campuses and business areas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05551" y="1410798"/>
            <a:ext cx="2247900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sz="1100" b="1" dirty="0">
                <a:solidFill>
                  <a:srgbClr val="A82F89"/>
                </a:solidFill>
              </a:rPr>
              <a:t>Average office rent in the largest French cities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90949" y="1410799"/>
            <a:ext cx="1895475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sz="1100" b="1" dirty="0">
                <a:solidFill>
                  <a:srgbClr val="A82F89"/>
                </a:solidFill>
              </a:rPr>
              <a:t>Average wage in the largest French cities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19200" y="1410799"/>
            <a:ext cx="1800224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sz="1100" b="1" dirty="0">
                <a:solidFill>
                  <a:srgbClr val="A82F89"/>
                </a:solidFill>
              </a:rPr>
              <a:t>Average rent in the largest French cities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79564" y="4360061"/>
            <a:ext cx="1606861" cy="246217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r"/>
            <a:r>
              <a:rPr lang="fr-FR" sz="800" dirty="0"/>
              <a:t>Source : </a:t>
            </a:r>
            <a:r>
              <a:rPr lang="fr-FR" sz="800" dirty="0" smtClean="0"/>
              <a:t>APEC 2015</a:t>
            </a:r>
            <a:endParaRPr lang="fr-FR" sz="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412563" y="4698200"/>
            <a:ext cx="1606861" cy="246217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r"/>
            <a:r>
              <a:rPr lang="fr-FR" sz="800" dirty="0"/>
              <a:t>Source : </a:t>
            </a:r>
            <a:r>
              <a:rPr lang="fr-FR" sz="800" dirty="0" smtClean="0"/>
              <a:t>ANIL 2017</a:t>
            </a:r>
            <a:endParaRPr lang="fr-FR" sz="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813114" y="4785819"/>
            <a:ext cx="1606861" cy="246217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r"/>
            <a:r>
              <a:rPr lang="fr-FR" sz="800" dirty="0"/>
              <a:t>Source : </a:t>
            </a:r>
            <a:r>
              <a:rPr lang="fr-FR" sz="800" dirty="0" smtClean="0"/>
              <a:t>bureaxlocaux.com 2017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59320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5. </a:t>
            </a:r>
            <a:r>
              <a:rPr lang="en-US" dirty="0"/>
              <a:t>A renowned quality of life that attracts talents</a:t>
            </a:r>
          </a:p>
        </p:txBody>
      </p:sp>
    </p:spTree>
    <p:extLst>
      <p:ext uri="{BB962C8B-B14F-4D97-AF65-F5344CB8AC3E}">
        <p14:creationId xmlns:p14="http://schemas.microsoft.com/office/powerpoint/2010/main" val="145548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Print\image print - jourdenuit - florian calas (4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7363" y="1000125"/>
            <a:ext cx="8418408" cy="1809750"/>
          </a:xfrm>
        </p:spPr>
        <p:txBody>
          <a:bodyPr numCol="2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One of the most outspread urban areas in France with </a:t>
            </a:r>
            <a:r>
              <a:rPr lang="en-US" sz="1200" b="1" dirty="0">
                <a:solidFill>
                  <a:srgbClr val="A82F89"/>
                </a:solidFill>
              </a:rPr>
              <a:t>460km²</a:t>
            </a:r>
            <a:r>
              <a:rPr lang="en-US" sz="1200" dirty="0">
                <a:solidFill>
                  <a:schemeClr val="tx1"/>
                </a:solidFill>
              </a:rPr>
              <a:t> compared to an average </a:t>
            </a:r>
            <a:r>
              <a:rPr lang="en-US" sz="1200" b="1" dirty="0">
                <a:solidFill>
                  <a:srgbClr val="A82F89"/>
                </a:solidFill>
              </a:rPr>
              <a:t>285km²</a:t>
            </a:r>
            <a:r>
              <a:rPr lang="en-US" sz="1200" dirty="0">
                <a:solidFill>
                  <a:schemeClr val="tx1"/>
                </a:solidFill>
              </a:rPr>
              <a:t> in Europe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 low population density </a:t>
            </a:r>
            <a:r>
              <a:rPr lang="en-US" sz="1050" dirty="0">
                <a:solidFill>
                  <a:schemeClr val="tx1"/>
                </a:solidFill>
              </a:rPr>
              <a:t>(1 530 habitants/km²) </a:t>
            </a:r>
            <a:r>
              <a:rPr lang="en-US" sz="1200" dirty="0">
                <a:solidFill>
                  <a:schemeClr val="tx1"/>
                </a:solidFill>
              </a:rPr>
              <a:t>facilitating the acquisition of individual housing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French city favored by executives to work and live</a:t>
            </a:r>
            <a:r>
              <a:rPr lang="en-US" sz="1050" dirty="0">
                <a:solidFill>
                  <a:schemeClr val="tx1"/>
                </a:solidFill>
              </a:rPr>
              <a:t> (APEC - 2014)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Most student-favored city in France 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Best sports facilities in France </a:t>
            </a:r>
            <a:r>
              <a:rPr lang="en-US" sz="1050" dirty="0">
                <a:solidFill>
                  <a:schemeClr val="tx1"/>
                </a:solidFill>
              </a:rPr>
              <a:t>(Ministry of the City, Youth and Sports, 2015)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rgbClr val="A82F89"/>
                </a:solidFill>
              </a:rPr>
              <a:t>2 238 </a:t>
            </a:r>
            <a:r>
              <a:rPr lang="en-US" sz="1200" dirty="0">
                <a:solidFill>
                  <a:schemeClr val="tx1"/>
                </a:solidFill>
              </a:rPr>
              <a:t>hours of sunshine in 2015 </a:t>
            </a:r>
            <a:r>
              <a:rPr lang="en-US" sz="1050" dirty="0">
                <a:solidFill>
                  <a:schemeClr val="tx1"/>
                </a:solidFill>
              </a:rPr>
              <a:t>(French average: 2 110 hours)</a:t>
            </a:r>
          </a:p>
          <a:p>
            <a:r>
              <a:rPr lang="en-US" sz="1200" dirty="0">
                <a:solidFill>
                  <a:schemeClr val="tx1"/>
                </a:solidFill>
              </a:rPr>
              <a:t>Close to nature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rgbClr val="A82F89"/>
                </a:solidFill>
              </a:rPr>
              <a:t>160</a:t>
            </a:r>
            <a:r>
              <a:rPr lang="en-US" sz="1200" dirty="0">
                <a:solidFill>
                  <a:schemeClr val="tx1"/>
                </a:solidFill>
              </a:rPr>
              <a:t> parks et gardens in the city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rgbClr val="A82F89"/>
                </a:solidFill>
              </a:rPr>
              <a:t>6</a:t>
            </a:r>
            <a:r>
              <a:rPr lang="en-US" sz="1200" dirty="0">
                <a:solidFill>
                  <a:schemeClr val="tx1"/>
                </a:solidFill>
              </a:rPr>
              <a:t> leisure areas covering 600ha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rgbClr val="A82F89"/>
                </a:solidFill>
              </a:rPr>
              <a:t>1000ha</a:t>
            </a:r>
            <a:r>
              <a:rPr lang="en-US" sz="1200" dirty="0">
                <a:solidFill>
                  <a:schemeClr val="tx1"/>
                </a:solidFill>
              </a:rPr>
              <a:t> of green spaces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rgbClr val="A82F89"/>
                </a:solidFill>
              </a:rPr>
              <a:t>760km</a:t>
            </a:r>
            <a:r>
              <a:rPr lang="en-US" sz="1200" dirty="0">
                <a:solidFill>
                  <a:schemeClr val="tx1"/>
                </a:solidFill>
              </a:rPr>
              <a:t> of cycle paths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The Garonne River and 3 canals </a:t>
            </a:r>
            <a:r>
              <a:rPr lang="en-US" sz="1050" dirty="0">
                <a:solidFill>
                  <a:schemeClr val="tx1"/>
                </a:solidFill>
              </a:rPr>
              <a:t>(Canal du Midi, Canal de Brienne et Canal </a:t>
            </a:r>
            <a:r>
              <a:rPr lang="en-US" sz="1050" dirty="0" err="1">
                <a:solidFill>
                  <a:schemeClr val="tx1"/>
                </a:solidFill>
              </a:rPr>
              <a:t>Latéral</a:t>
            </a:r>
            <a:r>
              <a:rPr lang="en-US" sz="1050" dirty="0">
                <a:solidFill>
                  <a:schemeClr val="tx1"/>
                </a:solidFill>
              </a:rPr>
              <a:t> à la Garonne)</a:t>
            </a:r>
          </a:p>
          <a:p>
            <a:r>
              <a:rPr lang="en-US" sz="1200" b="1" dirty="0">
                <a:solidFill>
                  <a:srgbClr val="A82F89"/>
                </a:solidFill>
              </a:rPr>
              <a:t>2 000 </a:t>
            </a:r>
            <a:r>
              <a:rPr lang="en-US" sz="1200" dirty="0">
                <a:solidFill>
                  <a:schemeClr val="tx1"/>
                </a:solidFill>
              </a:rPr>
              <a:t>years of history: 51 protected historical sites &amp; 3 UNESCO World Heritage sites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77" y="131180"/>
            <a:ext cx="2460268" cy="668202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prstClr val="white"/>
                </a:solidFill>
              </a:rPr>
              <a:t>5. A renowned quality of life that attracts talents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400" y="252000"/>
            <a:ext cx="862300" cy="2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03-I2T\02-COMMUN\SUPPORT COMMUNICATION\Site web 2017\photos recupérées\TLS pyrénées 2.jpg"/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ous-titre 1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fr-FR" dirty="0"/>
              <a:t>Great locations </a:t>
            </a:r>
            <a:r>
              <a:rPr lang="fr-FR" dirty="0" err="1"/>
              <a:t>nearby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A82F89"/>
                </a:solidFill>
              </a:rPr>
              <a:t>Montauban</a:t>
            </a:r>
            <a:r>
              <a:rPr lang="en-US" b="1" dirty="0">
                <a:solidFill>
                  <a:srgbClr val="A82F89"/>
                </a:solidFill>
              </a:rPr>
              <a:t>: </a:t>
            </a:r>
            <a:r>
              <a:rPr lang="en-US" dirty="0"/>
              <a:t>« Ville </a:t>
            </a:r>
            <a:r>
              <a:rPr lang="en-US" dirty="0" err="1"/>
              <a:t>d’Arts</a:t>
            </a:r>
            <a:r>
              <a:rPr lang="en-US" dirty="0"/>
              <a:t> &amp; </a:t>
            </a:r>
            <a:r>
              <a:rPr lang="en-US" dirty="0" err="1"/>
              <a:t>d’Histoire</a:t>
            </a:r>
            <a:r>
              <a:rPr lang="en-US" dirty="0"/>
              <a:t>  », </a:t>
            </a:r>
            <a:r>
              <a:rPr lang="en-US" dirty="0" smtClean="0"/>
              <a:t>elected 4</a:t>
            </a:r>
            <a:r>
              <a:rPr lang="en-US" baseline="30000" dirty="0" smtClean="0"/>
              <a:t>th</a:t>
            </a:r>
            <a:r>
              <a:rPr lang="en-US" dirty="0" smtClean="0"/>
              <a:t> most beautiful square </a:t>
            </a:r>
            <a:r>
              <a:rPr lang="en-US" dirty="0"/>
              <a:t>in France</a:t>
            </a:r>
          </a:p>
          <a:p>
            <a:endParaRPr lang="en-US" b="1" dirty="0">
              <a:solidFill>
                <a:srgbClr val="A82F89"/>
              </a:solidFill>
            </a:endParaRPr>
          </a:p>
          <a:p>
            <a:r>
              <a:rPr lang="en-US" b="1" dirty="0">
                <a:solidFill>
                  <a:srgbClr val="A82F89"/>
                </a:solidFill>
              </a:rPr>
              <a:t>Albi: </a:t>
            </a:r>
            <a:r>
              <a:rPr lang="en-US" dirty="0" err="1"/>
              <a:t>Cathédrale</a:t>
            </a:r>
            <a:r>
              <a:rPr lang="en-US" dirty="0"/>
              <a:t> Sainte-Cécile –  Museum Toulouse-Lautrec – UNESCO World Heritage site</a:t>
            </a:r>
          </a:p>
          <a:p>
            <a:endParaRPr lang="en-US" b="1" dirty="0">
              <a:solidFill>
                <a:srgbClr val="A82F89"/>
              </a:solidFill>
            </a:endParaRPr>
          </a:p>
          <a:p>
            <a:r>
              <a:rPr lang="en-US" b="1" dirty="0">
                <a:solidFill>
                  <a:srgbClr val="A82F89"/>
                </a:solidFill>
              </a:rPr>
              <a:t>Carcassonne: </a:t>
            </a:r>
            <a:r>
              <a:rPr lang="en-US" dirty="0"/>
              <a:t>Medieval village, UNESCO World Heritage site</a:t>
            </a:r>
          </a:p>
          <a:p>
            <a:endParaRPr lang="en-US" b="1" dirty="0">
              <a:solidFill>
                <a:srgbClr val="A82F89"/>
              </a:solidFill>
            </a:endParaRPr>
          </a:p>
          <a:p>
            <a:r>
              <a:rPr lang="en-US" b="1" dirty="0">
                <a:solidFill>
                  <a:srgbClr val="A82F89"/>
                </a:solidFill>
              </a:rPr>
              <a:t>The Pyrenees: </a:t>
            </a:r>
            <a:r>
              <a:rPr lang="en-US" dirty="0"/>
              <a:t>38 ski resorts only 122km from Toulouse</a:t>
            </a:r>
            <a:endParaRPr lang="en-US" b="1" dirty="0">
              <a:solidFill>
                <a:srgbClr val="A82F89"/>
              </a:solidFill>
            </a:endParaRPr>
          </a:p>
          <a:p>
            <a:endParaRPr lang="en-US" b="1" dirty="0">
              <a:solidFill>
                <a:srgbClr val="A82F89"/>
              </a:solidFill>
            </a:endParaRPr>
          </a:p>
          <a:p>
            <a:r>
              <a:rPr lang="en-US" dirty="0"/>
              <a:t>144km away from </a:t>
            </a:r>
            <a:r>
              <a:rPr lang="en-US" b="1" dirty="0">
                <a:solidFill>
                  <a:srgbClr val="A82F89"/>
                </a:solidFill>
              </a:rPr>
              <a:t>The Mediterranean Sea</a:t>
            </a:r>
            <a:r>
              <a:rPr lang="en-US" dirty="0"/>
              <a:t> and 233km away from</a:t>
            </a:r>
            <a:r>
              <a:rPr lang="en-US" b="1" dirty="0"/>
              <a:t> </a:t>
            </a:r>
            <a:r>
              <a:rPr lang="en-US" b="1" dirty="0">
                <a:solidFill>
                  <a:srgbClr val="A82F89"/>
                </a:solidFill>
              </a:rPr>
              <a:t>The Atlantic Coast</a:t>
            </a:r>
            <a:endParaRPr lang="en-US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prstClr val="white"/>
                </a:solidFill>
              </a:rPr>
              <a:t>5. A </a:t>
            </a:r>
            <a:r>
              <a:rPr lang="en-US" dirty="0">
                <a:solidFill>
                  <a:prstClr val="white"/>
                </a:solidFill>
              </a:rPr>
              <a:t>renowned quality of life that attracts talents</a:t>
            </a:r>
          </a:p>
        </p:txBody>
      </p:sp>
    </p:spTree>
    <p:extLst>
      <p:ext uri="{BB962C8B-B14F-4D97-AF65-F5344CB8AC3E}">
        <p14:creationId xmlns:p14="http://schemas.microsoft.com/office/powerpoint/2010/main" val="96820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Free and confidential assistance in each step of your set-up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4860925"/>
            <a:ext cx="377825" cy="273050"/>
          </a:xfrm>
          <a:prstGeom prst="rect">
            <a:avLst/>
          </a:prstGeom>
        </p:spPr>
        <p:txBody>
          <a:bodyPr/>
          <a:lstStyle/>
          <a:p>
            <a:fld id="{7D630256-B26C-D94C-B3F2-03BB800318EF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12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sz="1000" b="1" dirty="0">
                <a:solidFill>
                  <a:srgbClr val="A82F89"/>
                </a:solidFill>
              </a:rPr>
              <a:t>Presentation of Toulouse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Provision of viable economic information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Identification of business opportunities essential for the success of your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Information on French company, tax and labor law</a:t>
            </a:r>
          </a:p>
          <a:p>
            <a:endParaRPr lang="en-US" sz="1000" dirty="0" smtClean="0"/>
          </a:p>
          <a:p>
            <a:r>
              <a:rPr lang="en-US" sz="1000" b="1" dirty="0">
                <a:solidFill>
                  <a:srgbClr val="A82F89"/>
                </a:solidFill>
              </a:rPr>
              <a:t>Education Tour</a:t>
            </a:r>
          </a:p>
          <a:p>
            <a:r>
              <a:rPr lang="en-US" sz="1000" dirty="0" smtClean="0"/>
              <a:t>Organization of a 2-day education tour in order to meet potential local partners and clusters</a:t>
            </a:r>
          </a:p>
          <a:p>
            <a:endParaRPr lang="fr-FR" sz="1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sz="1000" b="1" dirty="0">
                <a:solidFill>
                  <a:srgbClr val="A82F89"/>
                </a:solidFill>
              </a:rPr>
              <a:t>Site-selection</a:t>
            </a:r>
            <a:r>
              <a:rPr lang="en-US" sz="1000" dirty="0">
                <a:solidFill>
                  <a:srgbClr val="A82F89"/>
                </a:solidFill>
              </a:rPr>
              <a:t> </a:t>
            </a:r>
            <a:r>
              <a:rPr lang="en-US" sz="1000" dirty="0"/>
              <a:t>and help in finding the right mentoring network in </a:t>
            </a:r>
            <a:r>
              <a:rPr lang="en-US" sz="1000" dirty="0" smtClean="0"/>
              <a:t>Toulouse</a:t>
            </a:r>
            <a:endParaRPr lang="en-US" sz="1000" dirty="0"/>
          </a:p>
          <a:p>
            <a:r>
              <a:rPr lang="en-US" sz="1000" b="1" dirty="0">
                <a:solidFill>
                  <a:srgbClr val="A82F89"/>
                </a:solidFill>
              </a:rPr>
              <a:t>Local recruiting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Translation - Legal information - Diffusion of job offers - Preselection of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Contacts of recruitment </a:t>
            </a:r>
            <a:r>
              <a:rPr lang="en-US" sz="1000" dirty="0"/>
              <a:t>agencies and head </a:t>
            </a:r>
            <a:r>
              <a:rPr lang="en-US" sz="1000" dirty="0" smtClean="0"/>
              <a:t>hunters</a:t>
            </a:r>
            <a:endParaRPr lang="en-US" sz="1000" dirty="0"/>
          </a:p>
          <a:p>
            <a:r>
              <a:rPr lang="en-US" sz="1000" b="1" dirty="0">
                <a:solidFill>
                  <a:srgbClr val="A82F89"/>
                </a:solidFill>
              </a:rPr>
              <a:t>Public and private 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Screening of key subsidies and loans - financial simulation - Guidance in subsidy document filings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Contacts of private investors</a:t>
            </a:r>
            <a:endParaRPr lang="en-US" sz="1000" dirty="0"/>
          </a:p>
          <a:p>
            <a:r>
              <a:rPr lang="en-US" sz="1000" b="1" dirty="0" smtClean="0">
                <a:solidFill>
                  <a:srgbClr val="A82F89"/>
                </a:solidFill>
              </a:rPr>
              <a:t>Contacts</a:t>
            </a:r>
            <a:r>
              <a:rPr lang="en-US" sz="1000" dirty="0" smtClean="0">
                <a:solidFill>
                  <a:srgbClr val="A82F89"/>
                </a:solidFill>
              </a:rPr>
              <a:t> </a:t>
            </a:r>
            <a:r>
              <a:rPr lang="en-US" sz="1000" dirty="0" smtClean="0"/>
              <a:t>of local </a:t>
            </a:r>
            <a:r>
              <a:rPr lang="en-US" sz="1000" dirty="0"/>
              <a:t>bilingual lawyers, tax consultants and </a:t>
            </a:r>
            <a:r>
              <a:rPr lang="en-US" sz="1000" dirty="0" smtClean="0"/>
              <a:t>banks</a:t>
            </a:r>
            <a:endParaRPr lang="en-US" sz="1000" dirty="0"/>
          </a:p>
          <a:p>
            <a:r>
              <a:rPr lang="en-US" sz="1000" b="1" dirty="0">
                <a:solidFill>
                  <a:srgbClr val="A82F89"/>
                </a:solidFill>
              </a:rPr>
              <a:t>HR</a:t>
            </a:r>
            <a:r>
              <a:rPr lang="en-US" sz="1000" dirty="0">
                <a:solidFill>
                  <a:srgbClr val="A82F89"/>
                </a:solidFill>
              </a:rPr>
              <a:t> </a:t>
            </a:r>
            <a:r>
              <a:rPr lang="en-US" sz="1000" b="1" dirty="0">
                <a:solidFill>
                  <a:srgbClr val="A82F89"/>
                </a:solidFill>
              </a:rPr>
              <a:t>mobility</a:t>
            </a:r>
            <a:r>
              <a:rPr lang="en-US" sz="1000" dirty="0">
                <a:solidFill>
                  <a:srgbClr val="A82F89"/>
                </a:solidFill>
              </a:rPr>
              <a:t> </a:t>
            </a:r>
            <a:r>
              <a:rPr lang="en-US" sz="1000" b="1" dirty="0">
                <a:solidFill>
                  <a:srgbClr val="A82F89"/>
                </a:solidFill>
              </a:rPr>
              <a:t>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Immigration: Information on residence permits and assistance in official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VIP </a:t>
            </a:r>
            <a:r>
              <a:rPr lang="en-US" sz="1000" dirty="0"/>
              <a:t>executives welcome </a:t>
            </a:r>
            <a:r>
              <a:rPr lang="en-US" sz="1000" dirty="0" smtClean="0"/>
              <a:t>service</a:t>
            </a:r>
            <a:r>
              <a:rPr lang="en-US" sz="1000" dirty="0"/>
              <a:t>: </a:t>
            </a:r>
            <a:r>
              <a:rPr lang="en-US" sz="1000" dirty="0" smtClean="0"/>
              <a:t> </a:t>
            </a:r>
            <a:r>
              <a:rPr lang="en-US" sz="1000" dirty="0"/>
              <a:t>Personalized city tour and visit of </a:t>
            </a:r>
            <a:r>
              <a:rPr lang="en-US" sz="1000" dirty="0" smtClean="0"/>
              <a:t>residential districts - Free </a:t>
            </a:r>
            <a:r>
              <a:rPr lang="en-US" sz="1000" dirty="0"/>
              <a:t>museum </a:t>
            </a:r>
            <a:r>
              <a:rPr lang="en-US" sz="1000" dirty="0" smtClean="0"/>
              <a:t>passes and sports tickets - Information </a:t>
            </a:r>
            <a:r>
              <a:rPr lang="en-US" sz="1000" dirty="0"/>
              <a:t>on international schools, associations or language </a:t>
            </a:r>
            <a:r>
              <a:rPr lang="en-US" sz="1000" dirty="0" smtClean="0"/>
              <a:t>schools - Contacts of relocation </a:t>
            </a:r>
            <a:r>
              <a:rPr lang="en-US" sz="1000" dirty="0"/>
              <a:t>agencies</a:t>
            </a:r>
          </a:p>
          <a:p>
            <a:endParaRPr lang="fr-FR" sz="10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rgbClr val="A82F89"/>
                </a:solidFill>
              </a:rPr>
              <a:t>A Help Desk </a:t>
            </a:r>
            <a:r>
              <a:rPr lang="en-US" sz="1000" dirty="0"/>
              <a:t>at your disposal for any question regarding your new </a:t>
            </a:r>
            <a:r>
              <a:rPr lang="en-US" sz="1000" dirty="0" smtClean="0"/>
              <a:t>business</a:t>
            </a:r>
            <a:endParaRPr lang="en-US" sz="1000" dirty="0"/>
          </a:p>
          <a:p>
            <a:endParaRPr lang="en-US" sz="1000" b="1" dirty="0">
              <a:solidFill>
                <a:srgbClr val="A82F89"/>
              </a:solidFill>
            </a:endParaRPr>
          </a:p>
          <a:p>
            <a:r>
              <a:rPr lang="en-US" sz="1000" b="1" dirty="0" smtClean="0">
                <a:solidFill>
                  <a:srgbClr val="A82F89"/>
                </a:solidFill>
              </a:rPr>
              <a:t>Communication </a:t>
            </a:r>
            <a:r>
              <a:rPr lang="en-US" sz="1000" b="1" dirty="0">
                <a:solidFill>
                  <a:srgbClr val="A82F89"/>
                </a:solidFill>
              </a:rPr>
              <a:t>support </a:t>
            </a:r>
            <a:r>
              <a:rPr lang="en-US" sz="1000" dirty="0"/>
              <a:t>and promotion of your new local establishment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Organization of a press conference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Help in drafting a press release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Social media communication (LinkedIn, Facebook, Twitter)</a:t>
            </a:r>
          </a:p>
          <a:p>
            <a:endParaRPr lang="en-US" sz="1000" dirty="0"/>
          </a:p>
          <a:p>
            <a:r>
              <a:rPr lang="en-US" sz="1000" b="1" dirty="0">
                <a:solidFill>
                  <a:srgbClr val="A82F89"/>
                </a:solidFill>
              </a:rPr>
              <a:t>Local networking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Invitation to cultural and sports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Monthly newsletters</a:t>
            </a:r>
          </a:p>
          <a:p>
            <a:endParaRPr lang="fr-FR" sz="100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Free and confidential assistance in each step of your set-up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41725" y="1000215"/>
            <a:ext cx="2700000" cy="307777"/>
          </a:xfrm>
          <a:prstGeom prst="rect">
            <a:avLst/>
          </a:prstGeom>
          <a:solidFill>
            <a:srgbClr val="A92D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Information on Toulouse</a:t>
            </a:r>
            <a:endParaRPr lang="en-US" sz="1400" dirty="0">
              <a:solidFill>
                <a:prstClr val="white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7525" y="1000215"/>
            <a:ext cx="2700000" cy="307777"/>
          </a:xfrm>
          <a:prstGeom prst="rect">
            <a:avLst/>
          </a:prstGeom>
          <a:solidFill>
            <a:srgbClr val="A92D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Set-up support</a:t>
            </a:r>
            <a:endParaRPr lang="en-US" sz="1400" dirty="0">
              <a:solidFill>
                <a:prstClr val="white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56000" y="1000213"/>
            <a:ext cx="2700000" cy="307777"/>
          </a:xfrm>
          <a:prstGeom prst="rect">
            <a:avLst/>
          </a:prstGeom>
          <a:solidFill>
            <a:srgbClr val="A92D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VIP Aftercare</a:t>
            </a:r>
            <a:endParaRPr lang="en-US" sz="1400" dirty="0">
              <a:solidFill>
                <a:prstClr val="white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9996" y="3727834"/>
            <a:ext cx="1832005" cy="9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3" y="1466850"/>
            <a:ext cx="336821" cy="33682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433" y="1470296"/>
            <a:ext cx="336821" cy="3368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525" y="1468800"/>
            <a:ext cx="336821" cy="33682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6688"/>
            <a:ext cx="336821" cy="33682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432" y="1785172"/>
            <a:ext cx="336821" cy="33682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431" y="2591628"/>
            <a:ext cx="336821" cy="33682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430" y="3383879"/>
            <a:ext cx="336821" cy="33682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386" y="3697374"/>
            <a:ext cx="336821" cy="33682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525" y="1963363"/>
            <a:ext cx="336821" cy="33682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525" y="3115888"/>
            <a:ext cx="336821" cy="3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1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 </a:t>
            </a:r>
            <a:r>
              <a:rPr lang="fr-FR" dirty="0" err="1" smtClean="0"/>
              <a:t>reasons</a:t>
            </a:r>
            <a:r>
              <a:rPr lang="fr-FR" dirty="0" smtClean="0"/>
              <a:t> to Invest in Toulouse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45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fficher l'image d'origine"/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Espace réservé du texte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 smtClean="0"/>
              <a:t>1. </a:t>
            </a:r>
            <a:r>
              <a:rPr lang="en-US" dirty="0"/>
              <a:t>One of the most dynamic regions in Europe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/>
              <a:t>Some key facts about Toulouse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dirty="0"/>
              <a:t>World capital of </a:t>
            </a:r>
            <a:r>
              <a:rPr lang="en-US" dirty="0"/>
              <a:t>aeronautics</a:t>
            </a:r>
            <a:r>
              <a:rPr lang="fr-FR" dirty="0"/>
              <a:t> </a:t>
            </a:r>
          </a:p>
          <a:p>
            <a:r>
              <a:rPr lang="en-US" dirty="0"/>
              <a:t>European</a:t>
            </a:r>
            <a:r>
              <a:rPr lang="fr-FR" dirty="0"/>
              <a:t> capital of </a:t>
            </a:r>
            <a:r>
              <a:rPr lang="en-US" dirty="0"/>
              <a:t>space industry</a:t>
            </a:r>
          </a:p>
          <a:p>
            <a:r>
              <a:rPr lang="en-US" dirty="0"/>
              <a:t>Toulouse plays a key role in international space projects such as Galileo, Curiosity (Mars) or Philae …</a:t>
            </a:r>
          </a:p>
          <a:p>
            <a:r>
              <a:rPr lang="en-US" dirty="0"/>
              <a:t>The A380, the largest </a:t>
            </a:r>
            <a:r>
              <a:rPr lang="en-US" dirty="0" smtClean="0"/>
              <a:t>plane </a:t>
            </a:r>
            <a:r>
              <a:rPr lang="en-US" dirty="0"/>
              <a:t>in the world</a:t>
            </a:r>
          </a:p>
          <a:p>
            <a:r>
              <a:rPr lang="en-US" dirty="0"/>
              <a:t>25% of </a:t>
            </a:r>
            <a:r>
              <a:rPr lang="en-US" dirty="0" smtClean="0"/>
              <a:t>population are students</a:t>
            </a:r>
            <a:endParaRPr lang="en-US" dirty="0"/>
          </a:p>
          <a:p>
            <a:r>
              <a:rPr lang="en-US" dirty="0"/>
              <a:t>European capital of Science, the city will host the 2018 edition of the </a:t>
            </a:r>
            <a:r>
              <a:rPr lang="en-US" dirty="0" err="1"/>
              <a:t>EuroScience</a:t>
            </a:r>
            <a:r>
              <a:rPr lang="en-US" dirty="0"/>
              <a:t> Open Forum (ESOF)</a:t>
            </a:r>
            <a:endParaRPr lang="fr-FR" dirty="0"/>
          </a:p>
          <a:p>
            <a:pPr marL="0" indent="0">
              <a:buNone/>
            </a:pPr>
            <a:endParaRPr lang="fr-FR" b="1" dirty="0">
              <a:solidFill>
                <a:srgbClr val="A82F89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A82F89"/>
                </a:solidFill>
              </a:rPr>
              <a:t>Other important facts</a:t>
            </a:r>
            <a:r>
              <a:rPr lang="fr-FR" b="1" dirty="0">
                <a:solidFill>
                  <a:srgbClr val="A82F89"/>
                </a:solidFill>
              </a:rPr>
              <a:t>:</a:t>
            </a:r>
          </a:p>
          <a:p>
            <a:r>
              <a:rPr lang="en-US" dirty="0"/>
              <a:t>Jean </a:t>
            </a:r>
            <a:r>
              <a:rPr lang="en-US" dirty="0" err="1"/>
              <a:t>Tirole</a:t>
            </a:r>
            <a:r>
              <a:rPr lang="en-US" dirty="0"/>
              <a:t>, laureate of the </a:t>
            </a:r>
            <a:r>
              <a:rPr lang="en-US" dirty="0" err="1"/>
              <a:t>Sveriges</a:t>
            </a:r>
            <a:r>
              <a:rPr lang="en-US" dirty="0"/>
              <a:t> </a:t>
            </a:r>
            <a:r>
              <a:rPr lang="en-US" dirty="0" err="1"/>
              <a:t>Riksbank</a:t>
            </a:r>
            <a:r>
              <a:rPr lang="en-US" dirty="0"/>
              <a:t> Prize in Economic Sciences in Memory of Alfred Nobel in 2014</a:t>
            </a:r>
          </a:p>
          <a:p>
            <a:r>
              <a:rPr lang="en-US" dirty="0"/>
              <a:t>3 UNESCO World Heritage sites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66175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60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Espace réservé pour une image  29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en-US" dirty="0"/>
              <a:t>One of the most dynamic regions in Europe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French metropolis for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Economic growth: </a:t>
            </a:r>
            <a:r>
              <a:rPr lang="en-US" sz="1200" b="1" dirty="0">
                <a:solidFill>
                  <a:srgbClr val="A82F89"/>
                </a:solidFill>
              </a:rPr>
              <a:t>+2,9%/year </a:t>
            </a:r>
            <a:r>
              <a:rPr lang="en-US" sz="1200" dirty="0"/>
              <a:t>in GDP per capita  – in Europe’s </a:t>
            </a:r>
            <a:r>
              <a:rPr lang="en-US" sz="1200" b="1" dirty="0">
                <a:solidFill>
                  <a:srgbClr val="A82F89"/>
                </a:solidFill>
              </a:rPr>
              <a:t>top 10 </a:t>
            </a:r>
            <a:r>
              <a:rPr lang="en-US" sz="1200" dirty="0"/>
              <a:t>urban areas</a:t>
            </a:r>
            <a:r>
              <a:rPr lang="en-US" sz="1050" dirty="0"/>
              <a:t> (of more than 1m people (400 in Europe), Eurostat Urban Europe 2016)</a:t>
            </a:r>
            <a:endParaRPr lang="en-US" sz="1050" b="1" dirty="0">
              <a:solidFill>
                <a:srgbClr val="A82F89"/>
              </a:solidFill>
            </a:endParaRPr>
          </a:p>
          <a:p>
            <a:r>
              <a:rPr lang="en-US" sz="1200" dirty="0"/>
              <a:t>Demographic growth:</a:t>
            </a:r>
          </a:p>
          <a:p>
            <a:pPr lvl="1"/>
            <a:r>
              <a:rPr lang="en-US" sz="1200" dirty="0"/>
              <a:t>1,3m population – </a:t>
            </a:r>
            <a:r>
              <a:rPr lang="en-US" sz="1200" b="1" dirty="0">
                <a:solidFill>
                  <a:srgbClr val="A82F89"/>
                </a:solidFill>
              </a:rPr>
              <a:t>4</a:t>
            </a:r>
            <a:r>
              <a:rPr lang="en-US" sz="1200" b="1" baseline="30000" dirty="0">
                <a:solidFill>
                  <a:srgbClr val="A82F89"/>
                </a:solidFill>
              </a:rPr>
              <a:t>th</a:t>
            </a:r>
            <a:r>
              <a:rPr lang="en-US" sz="1200" b="1" dirty="0">
                <a:solidFill>
                  <a:srgbClr val="A82F89"/>
                </a:solidFill>
              </a:rPr>
              <a:t> </a:t>
            </a:r>
            <a:r>
              <a:rPr lang="en-US" sz="1200" dirty="0"/>
              <a:t>French urban area</a:t>
            </a:r>
          </a:p>
          <a:p>
            <a:pPr lvl="1"/>
            <a:r>
              <a:rPr lang="en-US" sz="1200" b="1" dirty="0">
                <a:solidFill>
                  <a:srgbClr val="A82F89"/>
                </a:solidFill>
              </a:rPr>
              <a:t>+200 000 </a:t>
            </a:r>
            <a:r>
              <a:rPr lang="en-US" sz="1200" dirty="0"/>
              <a:t>people in 10 years – in Europe’s </a:t>
            </a:r>
            <a:r>
              <a:rPr lang="en-US" sz="1200" b="1" dirty="0">
                <a:solidFill>
                  <a:srgbClr val="A82F89"/>
                </a:solidFill>
              </a:rPr>
              <a:t>top 10 </a:t>
            </a:r>
            <a:r>
              <a:rPr lang="en-US" sz="1200" dirty="0"/>
              <a:t>urban areas </a:t>
            </a:r>
            <a:r>
              <a:rPr lang="en-US" sz="1050" dirty="0"/>
              <a:t>(Eurostat Urban Europe 2016)</a:t>
            </a:r>
          </a:p>
          <a:p>
            <a:r>
              <a:rPr lang="en-US" sz="1200" dirty="0"/>
              <a:t>Job creation: </a:t>
            </a:r>
            <a:r>
              <a:rPr lang="en-US" sz="1200" b="1" dirty="0">
                <a:solidFill>
                  <a:srgbClr val="A82F89"/>
                </a:solidFill>
              </a:rPr>
              <a:t>+70 000 </a:t>
            </a:r>
            <a:r>
              <a:rPr lang="en-US" sz="1200" dirty="0"/>
              <a:t>employees in the private sector in 10 years</a:t>
            </a:r>
          </a:p>
          <a:p>
            <a:r>
              <a:rPr lang="en-US" sz="1200" dirty="0"/>
              <a:t>R&amp;D investment: </a:t>
            </a:r>
            <a:r>
              <a:rPr lang="en-US" sz="1200" b="1" dirty="0">
                <a:solidFill>
                  <a:srgbClr val="A82F89"/>
                </a:solidFill>
              </a:rPr>
              <a:t>€</a:t>
            </a:r>
            <a:r>
              <a:rPr lang="en-US" sz="1200" b="1" dirty="0" smtClean="0">
                <a:solidFill>
                  <a:srgbClr val="A82F89"/>
                </a:solidFill>
              </a:rPr>
              <a:t>5bn/year</a:t>
            </a:r>
            <a:r>
              <a:rPr lang="en-US" sz="1200" dirty="0"/>
              <a:t>, 4,8% of PIB – in Europe’s </a:t>
            </a:r>
            <a:r>
              <a:rPr lang="en-US" sz="1200" b="1" dirty="0">
                <a:solidFill>
                  <a:srgbClr val="A82F89"/>
                </a:solidFill>
              </a:rPr>
              <a:t>top 10 </a:t>
            </a:r>
            <a:r>
              <a:rPr lang="en-US" sz="1200" dirty="0" smtClean="0"/>
              <a:t>regions </a:t>
            </a:r>
            <a:r>
              <a:rPr lang="en-US" sz="1050" dirty="0" smtClean="0"/>
              <a:t>(Eurostat </a:t>
            </a:r>
            <a:r>
              <a:rPr lang="en-US" sz="1050" dirty="0"/>
              <a:t>2013)</a:t>
            </a:r>
          </a:p>
          <a:p>
            <a:r>
              <a:rPr lang="en-US" sz="1200" dirty="0"/>
              <a:t>Balance of trade: </a:t>
            </a:r>
            <a:r>
              <a:rPr lang="en-US" sz="1200" b="1" dirty="0">
                <a:solidFill>
                  <a:srgbClr val="A82F89"/>
                </a:solidFill>
              </a:rPr>
              <a:t>+€8,7bn. </a:t>
            </a:r>
            <a:r>
              <a:rPr lang="en-US" sz="1200" dirty="0"/>
              <a:t>in 2016 </a:t>
            </a:r>
            <a:r>
              <a:rPr lang="en-US" sz="1050" dirty="0"/>
              <a:t>(France: - 64,6bn)</a:t>
            </a:r>
          </a:p>
          <a:p>
            <a:r>
              <a:rPr lang="en-US" sz="1200" dirty="0"/>
              <a:t>Employee and worker satisfaction: 1</a:t>
            </a:r>
            <a:r>
              <a:rPr lang="en-US" sz="1200" baseline="30000" dirty="0"/>
              <a:t>st</a:t>
            </a:r>
            <a:r>
              <a:rPr lang="en-US" sz="1200" dirty="0"/>
              <a:t> city in 8 developed countries </a:t>
            </a:r>
            <a:r>
              <a:rPr lang="en-US" sz="1050" dirty="0"/>
              <a:t>(</a:t>
            </a:r>
            <a:r>
              <a:rPr lang="en-US" sz="1050" dirty="0" err="1"/>
              <a:t>Censuswide</a:t>
            </a:r>
            <a:r>
              <a:rPr lang="en-US" sz="1050" dirty="0"/>
              <a:t> 2016 – in front of Halifax, Charlotte, Dortmund and Berlin)</a:t>
            </a:r>
          </a:p>
          <a:p>
            <a:r>
              <a:rPr lang="en-US" sz="1200" dirty="0"/>
              <a:t>Start-up creations </a:t>
            </a:r>
            <a:r>
              <a:rPr lang="en-US" sz="1050" dirty="0"/>
              <a:t>(excluding Paris – </a:t>
            </a:r>
            <a:r>
              <a:rPr lang="en-US" sz="1050" dirty="0" err="1"/>
              <a:t>Trendeo</a:t>
            </a:r>
            <a:r>
              <a:rPr lang="en-US" sz="1050" dirty="0"/>
              <a:t> 2016)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66175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463605" y="2506152"/>
            <a:ext cx="160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TOULOUSE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355" y="2658329"/>
            <a:ext cx="657146" cy="5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7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03649"/>
              </p:ext>
            </p:extLst>
          </p:nvPr>
        </p:nvGraphicFramePr>
        <p:xfrm>
          <a:off x="307363" y="4022930"/>
          <a:ext cx="86366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77"/>
                <a:gridCol w="1079577"/>
                <a:gridCol w="1079577"/>
                <a:gridCol w="1079577"/>
                <a:gridCol w="1079577"/>
                <a:gridCol w="1079577"/>
                <a:gridCol w="1079577"/>
                <a:gridCol w="107957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/>
                        <a:t>820</a:t>
                      </a:r>
                      <a:r>
                        <a:rPr lang="fr-FR" sz="1300" b="1" baseline="0" dirty="0" smtClean="0"/>
                        <a:t> jobs</a:t>
                      </a:r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/>
                        <a:t>480 jobs</a:t>
                      </a:r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/>
                        <a:t>300 jobs</a:t>
                      </a:r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/>
                        <a:t>270 jobs </a:t>
                      </a:r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/>
                        <a:t>150 jobs</a:t>
                      </a:r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/>
                        <a:t>150 jobs</a:t>
                      </a:r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/>
                        <a:t>100 jobs</a:t>
                      </a:r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/>
                        <a:t>100 jobs</a:t>
                      </a:r>
                      <a:endParaRPr lang="fr-FR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ous-titre 4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/>
              <a:t>Toulouse, France’s city with the most job </a:t>
            </a:r>
            <a:r>
              <a:rPr lang="en-US" dirty="0" smtClean="0"/>
              <a:t>creations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7363" y="1457325"/>
            <a:ext cx="3200384" cy="1247775"/>
          </a:xfrm>
        </p:spPr>
        <p:txBody>
          <a:bodyPr/>
          <a:lstStyle/>
          <a:p>
            <a:r>
              <a:rPr lang="en-US" sz="1200" dirty="0"/>
              <a:t>In terms of job creation press releases in French media</a:t>
            </a:r>
          </a:p>
          <a:p>
            <a:r>
              <a:rPr lang="en-US" sz="1200" dirty="0"/>
              <a:t>According to the national investment observatory </a:t>
            </a:r>
            <a:r>
              <a:rPr lang="en-US" sz="1200" dirty="0" err="1"/>
              <a:t>Trendeo</a:t>
            </a:r>
            <a:endParaRPr lang="en-US" sz="1200" dirty="0"/>
          </a:p>
          <a:p>
            <a:r>
              <a:rPr lang="fr-FR" sz="1200" dirty="0" smtClean="0"/>
              <a:t>*Net job </a:t>
            </a:r>
            <a:r>
              <a:rPr lang="fr-FR" sz="1200" dirty="0" err="1" smtClean="0"/>
              <a:t>creations</a:t>
            </a:r>
            <a:r>
              <a:rPr lang="fr-FR" sz="1200" dirty="0" smtClean="0"/>
              <a:t> in </a:t>
            </a:r>
            <a:r>
              <a:rPr lang="fr-FR" sz="1200" dirty="0" err="1" smtClean="0"/>
              <a:t>France’s</a:t>
            </a:r>
            <a:r>
              <a:rPr lang="fr-FR" sz="1200" dirty="0" smtClean="0"/>
              <a:t> main </a:t>
            </a:r>
            <a:r>
              <a:rPr lang="fr-FR" sz="1200" dirty="0" err="1" smtClean="0"/>
              <a:t>cities</a:t>
            </a:r>
            <a:r>
              <a:rPr lang="fr-FR" sz="1200" dirty="0" smtClean="0"/>
              <a:t> </a:t>
            </a:r>
            <a:r>
              <a:rPr lang="fr-FR" sz="1200" dirty="0" err="1" smtClean="0"/>
              <a:t>since</a:t>
            </a:r>
            <a:r>
              <a:rPr lang="fr-FR" sz="1200" dirty="0" smtClean="0"/>
              <a:t> 2015</a:t>
            </a:r>
          </a:p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en-US" dirty="0"/>
              <a:t>One of the most dynamic regions in Europe</a:t>
            </a:r>
          </a:p>
        </p:txBody>
      </p:sp>
      <p:pic>
        <p:nvPicPr>
          <p:cNvPr id="9" name="Picture 4" descr="Scali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36" y="4220295"/>
            <a:ext cx="1366739" cy="1199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" descr="Résultat de recherche d'images pour &quot;capgemini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455" y="4206155"/>
            <a:ext cx="945292" cy="16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Résultat de recherche d'images pour &quot;cgi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4989" y="4206155"/>
            <a:ext cx="424805" cy="1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2" t="11418" r="5347" b="11715"/>
          <a:stretch/>
        </p:blipFill>
        <p:spPr>
          <a:xfrm>
            <a:off x="6924611" y="4129456"/>
            <a:ext cx="836342" cy="243219"/>
          </a:xfrm>
          <a:prstGeom prst="rect">
            <a:avLst/>
          </a:prstGeom>
        </p:spPr>
      </p:pic>
      <p:pic>
        <p:nvPicPr>
          <p:cNvPr id="48" name="Picture 6" descr="Résultat de recherche d'images pour &quot;liebherr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634" y="4018665"/>
            <a:ext cx="892095" cy="50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734" y="4198270"/>
            <a:ext cx="965638" cy="16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989142"/>
              </p:ext>
            </p:extLst>
          </p:nvPr>
        </p:nvGraphicFramePr>
        <p:xfrm>
          <a:off x="3783252" y="1048687"/>
          <a:ext cx="5348288" cy="300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Sous-titre 4"/>
          <p:cNvSpPr txBox="1">
            <a:spLocks/>
          </p:cNvSpPr>
          <p:nvPr/>
        </p:nvSpPr>
        <p:spPr>
          <a:xfrm>
            <a:off x="307363" y="3638282"/>
            <a:ext cx="8418409" cy="36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Major job </a:t>
            </a:r>
            <a:r>
              <a:rPr lang="fr-FR" dirty="0" err="1" smtClean="0"/>
              <a:t>creation</a:t>
            </a:r>
            <a:r>
              <a:rPr lang="fr-FR" dirty="0" smtClean="0"/>
              <a:t> </a:t>
            </a:r>
            <a:r>
              <a:rPr lang="fr-FR" dirty="0" err="1" smtClean="0"/>
              <a:t>announcements</a:t>
            </a:r>
            <a:r>
              <a:rPr lang="fr-FR" dirty="0" smtClean="0"/>
              <a:t> in 2017</a:t>
            </a:r>
            <a:endParaRPr lang="fr-FR" dirty="0"/>
          </a:p>
        </p:txBody>
      </p:sp>
      <p:pic>
        <p:nvPicPr>
          <p:cNvPr id="23" name="Picture 4" descr="Résultat de recherche d'images pour &quot;airbus logo&quot;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325" y="4220295"/>
            <a:ext cx="738067" cy="1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media.licdn.com/mpr/mpr/shrink_200_200/AAEAAQAAAAAAAAfRAAAAJDkyMjg2OTg5LTEyZjEtNDE5OS04ZWI3LWQyNjFlODQyYTNlNQ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647" y="4008662"/>
            <a:ext cx="436346" cy="4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2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6" name="Sous-titre 5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smtClean="0"/>
              <a:t>Employment &amp; Investment Observatory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Toulouse in France’s </a:t>
            </a:r>
            <a:r>
              <a:rPr lang="en-US" b="1" dirty="0">
                <a:solidFill>
                  <a:srgbClr val="A82F89"/>
                </a:solidFill>
              </a:rPr>
              <a:t>top 3 </a:t>
            </a:r>
            <a:r>
              <a:rPr lang="en-US" dirty="0"/>
              <a:t>metropolises for: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en-US" dirty="0"/>
              <a:t>One of the most dynamic regions in Europe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629269" y="4886821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Source: </a:t>
            </a:r>
            <a:r>
              <a:rPr lang="fr-FR" sz="800" dirty="0" smtClean="0">
                <a:hlinkClick r:id="rId3"/>
              </a:rPr>
              <a:t>Les Echos</a:t>
            </a:r>
            <a:endParaRPr lang="fr-FR" sz="800" dirty="0"/>
          </a:p>
        </p:txBody>
      </p:sp>
      <p:sp>
        <p:nvSpPr>
          <p:cNvPr id="22" name="Rogner un rectangle avec un coin diagonal 21"/>
          <p:cNvSpPr/>
          <p:nvPr/>
        </p:nvSpPr>
        <p:spPr>
          <a:xfrm>
            <a:off x="7267346" y="2042903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600" b="1" dirty="0" smtClean="0"/>
              <a:t>#2</a:t>
            </a:r>
          </a:p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 smtClean="0"/>
              <a:t>Startup </a:t>
            </a:r>
            <a:r>
              <a:rPr lang="en-US" sz="1050" b="1" dirty="0"/>
              <a:t>creation </a:t>
            </a:r>
            <a:r>
              <a:rPr lang="en-US" sz="1050" b="1" dirty="0" smtClean="0"/>
              <a:t>2014 – 2016</a:t>
            </a:r>
            <a:endParaRPr lang="en-US" sz="1050" b="1" dirty="0"/>
          </a:p>
        </p:txBody>
      </p:sp>
      <p:sp>
        <p:nvSpPr>
          <p:cNvPr id="23" name="Rogner un rectangle avec un coin diagonal 22"/>
          <p:cNvSpPr/>
          <p:nvPr/>
        </p:nvSpPr>
        <p:spPr>
          <a:xfrm>
            <a:off x="4907170" y="2042903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600" b="1" dirty="0" smtClean="0"/>
              <a:t>#1</a:t>
            </a:r>
          </a:p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 smtClean="0"/>
              <a:t>Number of fundraises</a:t>
            </a:r>
            <a:endParaRPr lang="en-US" sz="1050" b="1" dirty="0"/>
          </a:p>
        </p:txBody>
      </p:sp>
      <p:sp>
        <p:nvSpPr>
          <p:cNvPr id="24" name="Rogner un rectangle avec un coin diagonal 23"/>
          <p:cNvSpPr/>
          <p:nvPr/>
        </p:nvSpPr>
        <p:spPr>
          <a:xfrm>
            <a:off x="6086920" y="3385944"/>
            <a:ext cx="1485007" cy="833009"/>
          </a:xfrm>
          <a:prstGeom prst="snip2DiagRect">
            <a:avLst/>
          </a:prstGeom>
          <a:solidFill>
            <a:srgbClr val="BF1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600" b="1" dirty="0" smtClean="0"/>
              <a:t>#3</a:t>
            </a:r>
          </a:p>
          <a:p>
            <a:pPr algn="ctr">
              <a:spcBef>
                <a:spcPts val="800"/>
              </a:spcBef>
              <a:buClr>
                <a:srgbClr val="CB0173"/>
              </a:buClr>
            </a:pPr>
            <a:r>
              <a:rPr lang="en-US" sz="1050" b="1" dirty="0" smtClean="0"/>
              <a:t>Job creation in startups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83918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:\03-I2T\02-COMMUN\SUPPORT COMMUNICATION\Site web 2017\photos recupérées\aéroport1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us-titre 5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smtClean="0"/>
              <a:t>An international airport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Only 7km away from the city </a:t>
            </a:r>
            <a:r>
              <a:rPr lang="en-US" sz="1200" dirty="0" smtClean="0"/>
              <a:t>center</a:t>
            </a:r>
          </a:p>
          <a:p>
            <a:r>
              <a:rPr lang="en-US" sz="1200" dirty="0" smtClean="0"/>
              <a:t>Highest rated </a:t>
            </a:r>
            <a:r>
              <a:rPr lang="en-US" sz="1200" dirty="0"/>
              <a:t>French </a:t>
            </a:r>
            <a:r>
              <a:rPr lang="en-US" sz="1200" dirty="0" smtClean="0"/>
              <a:t>airport on flight-report.com (8,1/10)  and the only French airport in the </a:t>
            </a:r>
            <a:r>
              <a:rPr lang="en-US" sz="1200" b="1" dirty="0">
                <a:solidFill>
                  <a:srgbClr val="A82F89"/>
                </a:solidFill>
              </a:rPr>
              <a:t>Top 20</a:t>
            </a:r>
            <a:r>
              <a:rPr lang="en-US" sz="1200" dirty="0" smtClean="0"/>
              <a:t> worldwide </a:t>
            </a:r>
            <a:endParaRPr lang="en-US" sz="1200" dirty="0"/>
          </a:p>
          <a:p>
            <a:r>
              <a:rPr lang="en-US" sz="1200" b="1" dirty="0" smtClean="0">
                <a:solidFill>
                  <a:srgbClr val="A82F89"/>
                </a:solidFill>
              </a:rPr>
              <a:t>9m </a:t>
            </a:r>
            <a:r>
              <a:rPr lang="en-US" sz="1200" dirty="0"/>
              <a:t>passengers in </a:t>
            </a:r>
            <a:r>
              <a:rPr lang="en-US" sz="1200" dirty="0" smtClean="0"/>
              <a:t>2017 (up from 8m in 2016)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>
                <a:solidFill>
                  <a:srgbClr val="A82F89"/>
                </a:solidFill>
              </a:rPr>
              <a:t>23</a:t>
            </a:r>
            <a:r>
              <a:rPr lang="en-US" sz="1200" dirty="0"/>
              <a:t> new routes (7 Ryanair routes)</a:t>
            </a:r>
            <a:br>
              <a:rPr lang="en-US" sz="1200" dirty="0"/>
            </a:br>
            <a:r>
              <a:rPr lang="en-US" sz="1200" dirty="0"/>
              <a:t>National (+2,6 %) international (+10,5 %) traffic growth</a:t>
            </a:r>
          </a:p>
          <a:p>
            <a:r>
              <a:rPr lang="en-US" sz="1200" b="1" dirty="0" smtClean="0">
                <a:solidFill>
                  <a:srgbClr val="A82F89"/>
                </a:solidFill>
              </a:rPr>
              <a:t>80</a:t>
            </a:r>
            <a:r>
              <a:rPr lang="en-US" sz="1200" dirty="0" smtClean="0"/>
              <a:t> destinations (of which 63 international destinations)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>
                <a:solidFill>
                  <a:srgbClr val="A82F89"/>
                </a:solidFill>
              </a:rPr>
              <a:t>120 </a:t>
            </a:r>
            <a:r>
              <a:rPr lang="en-US" sz="1200" dirty="0"/>
              <a:t>daily departures</a:t>
            </a:r>
          </a:p>
          <a:p>
            <a:r>
              <a:rPr lang="en-US" sz="1200" dirty="0"/>
              <a:t>Number of daily </a:t>
            </a:r>
            <a:r>
              <a:rPr lang="en-US" sz="1200" dirty="0" smtClean="0"/>
              <a:t>direct flights </a:t>
            </a:r>
            <a:r>
              <a:rPr lang="en-US" sz="1200" dirty="0"/>
              <a:t>to European major cities:</a:t>
            </a:r>
            <a:br>
              <a:rPr lang="en-US" sz="1200" dirty="0"/>
            </a:br>
            <a:r>
              <a:rPr lang="en-US" sz="1200" dirty="0"/>
              <a:t>Paris: </a:t>
            </a:r>
            <a:r>
              <a:rPr lang="en-US" sz="1200" b="1" dirty="0">
                <a:solidFill>
                  <a:srgbClr val="A82F89"/>
                </a:solidFill>
              </a:rPr>
              <a:t>40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London: </a:t>
            </a:r>
            <a:r>
              <a:rPr lang="en-US" sz="1200" b="1" dirty="0">
                <a:solidFill>
                  <a:srgbClr val="A82F89"/>
                </a:solidFill>
              </a:rPr>
              <a:t>10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Madrid: </a:t>
            </a:r>
            <a:r>
              <a:rPr lang="en-US" sz="1200" b="1" dirty="0">
                <a:solidFill>
                  <a:srgbClr val="A82F89"/>
                </a:solidFill>
              </a:rPr>
              <a:t>8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Brussels: </a:t>
            </a:r>
            <a:r>
              <a:rPr lang="en-US" sz="1200" b="1" dirty="0">
                <a:solidFill>
                  <a:srgbClr val="A82F89"/>
                </a:solidFill>
              </a:rPr>
              <a:t>4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Amsterdam: </a:t>
            </a:r>
            <a:r>
              <a:rPr lang="en-US" sz="1200" b="1" dirty="0">
                <a:solidFill>
                  <a:srgbClr val="A82F89"/>
                </a:solidFill>
              </a:rPr>
              <a:t>3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Rome: </a:t>
            </a:r>
            <a:r>
              <a:rPr lang="en-US" sz="1200" b="1" dirty="0">
                <a:solidFill>
                  <a:srgbClr val="A82F89"/>
                </a:solidFill>
              </a:rPr>
              <a:t>2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Berlin: </a:t>
            </a:r>
            <a:r>
              <a:rPr lang="en-US" sz="1200" b="1" dirty="0">
                <a:solidFill>
                  <a:srgbClr val="A82F89"/>
                </a:solidFill>
              </a:rPr>
              <a:t>1</a:t>
            </a:r>
            <a:r>
              <a:rPr lang="en-US" sz="1200" dirty="0"/>
              <a:t>, Munich </a:t>
            </a:r>
            <a:r>
              <a:rPr lang="en-US" sz="1200" b="1" dirty="0">
                <a:solidFill>
                  <a:srgbClr val="A82F89"/>
                </a:solidFill>
              </a:rPr>
              <a:t>4</a:t>
            </a:r>
            <a:r>
              <a:rPr lang="en-US" sz="1200" dirty="0"/>
              <a:t>, Frankfurt </a:t>
            </a:r>
            <a:r>
              <a:rPr lang="en-US" sz="1200" b="1" dirty="0" smtClean="0">
                <a:solidFill>
                  <a:srgbClr val="A82F89"/>
                </a:solidFill>
              </a:rPr>
              <a:t>3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Geneva: </a:t>
            </a:r>
            <a:r>
              <a:rPr lang="en-US" sz="1200" b="1" dirty="0" smtClean="0">
                <a:solidFill>
                  <a:srgbClr val="A82F89"/>
                </a:solidFill>
              </a:rPr>
              <a:t>1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en-US" dirty="0"/>
              <a:t>One of the most dynamic regions in Europe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377825" cy="273050"/>
          </a:xfrm>
        </p:spPr>
        <p:txBody>
          <a:bodyPr/>
          <a:lstStyle/>
          <a:p>
            <a:fld id="{7D630256-B26C-D94C-B3F2-03BB800318E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Rogner un rectangle avec un coin diagonal 7"/>
          <p:cNvSpPr/>
          <p:nvPr/>
        </p:nvSpPr>
        <p:spPr>
          <a:xfrm>
            <a:off x="6523332" y="3289998"/>
            <a:ext cx="1800200" cy="720080"/>
          </a:xfrm>
          <a:prstGeom prst="snip2DiagRect">
            <a:avLst/>
          </a:prstGeom>
          <a:solidFill>
            <a:srgbClr val="A9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1067"/>
              </a:spcBef>
              <a:buClr>
                <a:srgbClr val="CB0173"/>
              </a:buClr>
            </a:pPr>
            <a:r>
              <a:rPr lang="en-US" sz="1050" b="1" dirty="0"/>
              <a:t>Toulouse-Paris:</a:t>
            </a:r>
            <a:br>
              <a:rPr lang="en-US" sz="1050" b="1" dirty="0"/>
            </a:br>
            <a:r>
              <a:rPr lang="en-US" sz="1050" b="1" dirty="0"/>
              <a:t>Busiest air route in Europe with</a:t>
            </a:r>
            <a:br>
              <a:rPr lang="en-US" sz="1050" b="1" dirty="0"/>
            </a:br>
            <a:r>
              <a:rPr lang="en-US" sz="1050" b="1" dirty="0"/>
              <a:t> 2.3M passengers/year</a:t>
            </a:r>
          </a:p>
        </p:txBody>
      </p:sp>
    </p:spTree>
    <p:extLst>
      <p:ext uri="{BB962C8B-B14F-4D97-AF65-F5344CB8AC3E}">
        <p14:creationId xmlns:p14="http://schemas.microsoft.com/office/powerpoint/2010/main" val="199491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Aeronautics and Space industry</a:t>
            </a:r>
          </a:p>
          <a:p>
            <a:r>
              <a:rPr lang="en-US" dirty="0" smtClean="0"/>
              <a:t>Emerging technologies</a:t>
            </a:r>
            <a:endParaRPr lang="en-US" dirty="0"/>
          </a:p>
          <a:p>
            <a:r>
              <a:rPr lang="en-US" dirty="0"/>
              <a:t>Life Sciences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2. Cradle </a:t>
            </a:r>
            <a:r>
              <a:rPr lang="en-US" dirty="0"/>
              <a:t>for tomorrow’s technologies</a:t>
            </a:r>
          </a:p>
        </p:txBody>
      </p:sp>
    </p:spTree>
    <p:extLst>
      <p:ext uri="{BB962C8B-B14F-4D97-AF65-F5344CB8AC3E}">
        <p14:creationId xmlns:p14="http://schemas.microsoft.com/office/powerpoint/2010/main" val="414993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1653</TotalTime>
  <Words>2896</Words>
  <Application>Microsoft Macintosh PowerPoint</Application>
  <PresentationFormat>Présentation à l'écran (16:9)</PresentationFormat>
  <Paragraphs>493</Paragraphs>
  <Slides>38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5 reasons to Invest in Toulouse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Aeronautics and space</vt:lpstr>
      <vt:lpstr>Présentation PowerPoint</vt:lpstr>
      <vt:lpstr>Présentation PowerPoint</vt:lpstr>
      <vt:lpstr>Emerging technologies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Life sciences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 reasons to Invest in Toulouse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Catherine TOSNEY</cp:lastModifiedBy>
  <cp:revision>133</cp:revision>
  <dcterms:created xsi:type="dcterms:W3CDTF">2017-06-29T08:39:46Z</dcterms:created>
  <dcterms:modified xsi:type="dcterms:W3CDTF">2018-05-09T14:21:05Z</dcterms:modified>
</cp:coreProperties>
</file>